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88" r:id="rId3"/>
    <p:sldId id="287" r:id="rId4"/>
    <p:sldId id="292" r:id="rId5"/>
    <p:sldId id="289" r:id="rId6"/>
    <p:sldId id="290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8" autoAdjust="0"/>
    <p:restoredTop sz="86408" autoAdjust="0"/>
  </p:normalViewPr>
  <p:slideViewPr>
    <p:cSldViewPr>
      <p:cViewPr>
        <p:scale>
          <a:sx n="50" d="100"/>
          <a:sy n="50" d="100"/>
        </p:scale>
        <p:origin x="-2424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6114E-2A06-4AF0-919B-792FEE60E3AC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998C8-24D6-4402-A77B-1F3110480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24A27-1601-4763-8FF9-1274AB43B592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A6C0D-BCFA-45B4-8B0B-08B67CD05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C5644-3358-4F39-94D2-E2FDB1096E66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D836-C381-4820-88A1-244792BC38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21D7A-CE59-4F98-ACE3-184ECC3CDE77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34A6B-F0CC-4961-A2BC-F462CE29A7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4A7E-B0F3-4C3A-B329-E4EC22C36EFC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5A4A3-ABEF-4C61-AB19-05366FA4B7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F4124-788E-4037-9653-839649E7981D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0B0F9-CEA7-496C-BE41-A7DFDC652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F1230-7D51-4746-BB53-054A445595B8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31C87-B6F0-4C57-A5EE-EA9D5ADCA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72538-629F-4373-A69C-1984817EABF2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CDB76-BE5E-426D-9EE9-927A2AB786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3F14A-493A-4757-A09D-EF6051E383DB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DBCFE-59C5-4C08-AC2D-6438F4E242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CC8BA-509B-4AC5-B192-25FF50ED5F9E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F2AED-CDEB-49FE-90A4-D95EBB0600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B2BB2-8B08-4743-942D-5E15C9D8F4BA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48436-972D-4135-99E5-015F5DA2C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9CF320-9D3E-43FD-A68A-2B39A2C26FA3}" type="datetimeFigureOut">
              <a:rPr lang="ru-RU"/>
              <a:pPr>
                <a:defRPr/>
              </a:pPr>
              <a:t>21.02.2018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4CE710-C66E-41F4-9CFB-F911CB04D2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500" smtClean="0">
                <a:solidFill>
                  <a:schemeClr val="tx1"/>
                </a:solidFill>
              </a:rPr>
              <a:t> </a:t>
            </a:r>
            <a:r>
              <a:rPr lang="ru-RU" sz="2500" smtClean="0">
                <a:solidFill>
                  <a:schemeClr val="tx1"/>
                </a:solidFill>
                <a:latin typeface="Arial" charset="0"/>
              </a:rPr>
              <a:t>Каменно-Балковское</a:t>
            </a:r>
            <a:r>
              <a:rPr lang="ru-RU" sz="2500" smtClean="0">
                <a:solidFill>
                  <a:schemeClr val="tx1"/>
                </a:solidFill>
              </a:rPr>
              <a:t> сельское поселение Орловского района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b="1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solidFill>
                  <a:schemeClr val="tx1"/>
                </a:solidFill>
              </a:rPr>
              <a:t>Исполнение бюджета </a:t>
            </a:r>
            <a:r>
              <a:rPr lang="ru-RU" b="1" smtClean="0">
                <a:solidFill>
                  <a:schemeClr val="tx1"/>
                </a:solidFill>
                <a:latin typeface="Arial" charset="0"/>
              </a:rPr>
              <a:t>Каменно-Балковского</a:t>
            </a:r>
            <a:r>
              <a:rPr lang="ru-RU" b="1" smtClean="0">
                <a:solidFill>
                  <a:schemeClr val="tx1"/>
                </a:solidFill>
              </a:rPr>
              <a:t> сельского поселения Орловского района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3400" b="1" u="sng" smtClean="0">
                <a:solidFill>
                  <a:schemeClr val="tx1"/>
                </a:solidFill>
              </a:rPr>
              <a:t>за 201</a:t>
            </a:r>
            <a:r>
              <a:rPr lang="ru-RU" sz="3400" b="1" u="sng" smtClean="0">
                <a:solidFill>
                  <a:schemeClr val="tx1"/>
                </a:solidFill>
                <a:latin typeface="Arial" charset="0"/>
              </a:rPr>
              <a:t>6</a:t>
            </a:r>
            <a:r>
              <a:rPr lang="ru-RU" sz="3400" b="1" u="sng" smtClean="0">
                <a:solidFill>
                  <a:schemeClr val="tx1"/>
                </a:solidFill>
              </a:rPr>
              <a:t> год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</a:rPr>
              <a:t>Динамика исполнения доходов  бюджета</a:t>
            </a:r>
            <a:r>
              <a:rPr lang="ru-RU" sz="2400" smtClean="0">
                <a:solidFill>
                  <a:srgbClr val="17375E"/>
                </a:solidFill>
              </a:rPr>
              <a:t/>
            </a:r>
            <a:br>
              <a:rPr lang="ru-RU" sz="2400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>  </a:t>
            </a:r>
            <a:r>
              <a:rPr lang="ru-RU" sz="2400" b="1" smtClean="0">
                <a:solidFill>
                  <a:srgbClr val="17375E"/>
                </a:solidFill>
                <a:latin typeface="Arial" charset="0"/>
              </a:rPr>
              <a:t>Каменно-Балковского</a:t>
            </a:r>
            <a:r>
              <a:rPr lang="ru-RU" sz="2400" b="1" smtClean="0">
                <a:solidFill>
                  <a:srgbClr val="17375E"/>
                </a:solidFill>
              </a:rPr>
              <a:t> сельского поселения </a:t>
            </a:r>
            <a:r>
              <a:rPr lang="ru-RU" sz="2400" b="1" smtClean="0">
                <a:solidFill>
                  <a:srgbClr val="17375E"/>
                </a:solidFill>
                <a:latin typeface="Arial" charset="0"/>
              </a:rPr>
              <a:t>Орловского района</a:t>
            </a:r>
            <a:r>
              <a:rPr lang="ru-RU" sz="2400" b="1" smtClean="0">
                <a:solidFill>
                  <a:srgbClr val="17375E"/>
                </a:solidFill>
              </a:rPr>
              <a:t>  </a:t>
            </a:r>
            <a:br>
              <a:rPr lang="ru-RU" sz="2400" b="1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>  							</a:t>
            </a:r>
            <a:r>
              <a:rPr lang="en-US" sz="1600" smtClean="0"/>
              <a:t>(</a:t>
            </a:r>
            <a:r>
              <a:rPr lang="ru-RU" sz="1600" smtClean="0"/>
              <a:t>тыс. рублей</a:t>
            </a:r>
            <a:r>
              <a:rPr lang="en-US" sz="1600" smtClean="0"/>
              <a:t>)</a:t>
            </a:r>
            <a:endParaRPr lang="ru-RU" sz="1600" smtClean="0"/>
          </a:p>
        </p:txBody>
      </p:sp>
      <p:graphicFrame>
        <p:nvGraphicFramePr>
          <p:cNvPr id="1050" name="Object 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7220957"/>
              </p:ext>
            </p:extLst>
          </p:nvPr>
        </p:nvGraphicFramePr>
        <p:xfrm>
          <a:off x="1043608" y="1556792"/>
          <a:ext cx="6994525" cy="414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Лист" r:id="rId3" imgW="8886757" imgH="5267235" progId="Excel.Sheet.8">
                  <p:embed/>
                </p:oleObj>
              </mc:Choice>
              <mc:Fallback>
                <p:oleObj name="Лист" r:id="rId3" imgW="8886757" imgH="5267235" progId="Excel.Sheet.8">
                  <p:embed/>
                  <p:pic>
                    <p:nvPicPr>
                      <p:cNvPr id="0" name="Picture 2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556792"/>
                        <a:ext cx="6994525" cy="414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900" b="1" smtClean="0">
                <a:solidFill>
                  <a:srgbClr val="558ED5"/>
                </a:solidFill>
              </a:rPr>
              <a:t>Объем межбюджетных трансфертов бюджету  Каменно-Балковского сельского поселения</a:t>
            </a:r>
          </a:p>
        </p:txBody>
      </p:sp>
      <p:graphicFrame>
        <p:nvGraphicFramePr>
          <p:cNvPr id="16435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04227"/>
              </p:ext>
            </p:extLst>
          </p:nvPr>
        </p:nvGraphicFramePr>
        <p:xfrm>
          <a:off x="395288" y="1412875"/>
          <a:ext cx="8332787" cy="5154615"/>
        </p:xfrm>
        <a:graphic>
          <a:graphicData uri="http://schemas.openxmlformats.org/drawingml/2006/table">
            <a:tbl>
              <a:tblPr/>
              <a:tblGrid>
                <a:gridCol w="2400300"/>
                <a:gridCol w="2165350"/>
                <a:gridCol w="1695450"/>
                <a:gridCol w="2071687"/>
              </a:tblGrid>
              <a:tr h="9144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2015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тыс. рублей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темп роста 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5560,7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6649,1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119,6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Дотации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3963,6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2947,7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74,4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164,9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175,0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106,1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Субсидии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Иные межбюджетные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1432,2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3526,4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246,2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5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собственных доходов бюджета  Каменно – Балковского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2074" name="Object 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135347"/>
              </p:ext>
            </p:extLst>
          </p:nvPr>
        </p:nvGraphicFramePr>
        <p:xfrm>
          <a:off x="968375" y="2019300"/>
          <a:ext cx="7048500" cy="424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Лист" r:id="rId3" imgW="9220200" imgH="5552985" progId="Excel.Sheet.8">
                  <p:embed/>
                </p:oleObj>
              </mc:Choice>
              <mc:Fallback>
                <p:oleObj name="Лист" r:id="rId3" imgW="9220200" imgH="5552985" progId="Excel.Sheet.8">
                  <p:embed/>
                  <p:pic>
                    <p:nvPicPr>
                      <p:cNvPr id="0" name="Picture 2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2019300"/>
                        <a:ext cx="7048500" cy="424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 земельного налога</a:t>
            </a:r>
            <a:r>
              <a:rPr lang="ru-RU" sz="2400" smtClean="0">
                <a:solidFill>
                  <a:srgbClr val="C00000"/>
                </a:solidFill>
              </a:rPr>
              <a:t> </a:t>
            </a:r>
            <a:r>
              <a:rPr lang="ru-RU" sz="2400" b="1" smtClean="0">
                <a:solidFill>
                  <a:srgbClr val="C00000"/>
                </a:solidFill>
              </a:rPr>
              <a:t>в части бюджета  Каменно-Балковского сельского поселения</a:t>
            </a:r>
            <a:r>
              <a:rPr lang="en-US" sz="2400" b="1" smtClean="0">
                <a:solidFill>
                  <a:srgbClr val="C00000"/>
                </a:solidFill>
              </a:rPr>
              <a:t>							</a:t>
            </a:r>
            <a:r>
              <a:rPr lang="ru-RU" sz="2400" b="1" smtClean="0">
                <a:solidFill>
                  <a:srgbClr val="C00000"/>
                </a:solidFill>
              </a:rPr>
              <a:t>      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4122" name="Object 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968286"/>
              </p:ext>
            </p:extLst>
          </p:nvPr>
        </p:nvGraphicFramePr>
        <p:xfrm>
          <a:off x="611188" y="2319338"/>
          <a:ext cx="7046912" cy="474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Лист" r:id="rId3" imgW="9125085" imgH="6143625" progId="Excel.Sheet.8">
                  <p:embed/>
                </p:oleObj>
              </mc:Choice>
              <mc:Fallback>
                <p:oleObj name="Лист" r:id="rId3" imgW="9125085" imgH="6143625" progId="Excel.Sheet.8">
                  <p:embed/>
                  <p:pic>
                    <p:nvPicPr>
                      <p:cNvPr id="0" name="Picture 2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319338"/>
                        <a:ext cx="7046912" cy="4745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</a:rPr>
              <a:t>Структура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 исполнения</a:t>
            </a:r>
            <a:r>
              <a:rPr lang="ru-RU" sz="2400" b="1" dirty="0" smtClean="0">
                <a:solidFill>
                  <a:srgbClr val="17375E"/>
                </a:solidFill>
              </a:rPr>
              <a:t> налоговых доходов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Каменно-Балковского сельского поселения в </a:t>
            </a:r>
            <a:r>
              <a:rPr lang="ru-RU" sz="2400" b="1" dirty="0" smtClean="0">
                <a:solidFill>
                  <a:srgbClr val="17375E"/>
                </a:solidFill>
              </a:rPr>
              <a:t>2016 </a:t>
            </a:r>
            <a:r>
              <a:rPr lang="ru-RU" sz="2400" b="1" dirty="0" smtClean="0">
                <a:solidFill>
                  <a:srgbClr val="17375E"/>
                </a:solidFill>
              </a:rPr>
              <a:t>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</a:t>
            </a:r>
            <a:r>
              <a:rPr lang="ru-RU" sz="1800" dirty="0" err="1" smtClean="0">
                <a:solidFill>
                  <a:srgbClr val="17375E"/>
                </a:solidFill>
              </a:rPr>
              <a:t>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  <p:graphicFrame>
        <p:nvGraphicFramePr>
          <p:cNvPr id="5146" name="Object 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192294"/>
              </p:ext>
            </p:extLst>
          </p:nvPr>
        </p:nvGraphicFramePr>
        <p:xfrm>
          <a:off x="122238" y="1052513"/>
          <a:ext cx="8158162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Лист" r:id="rId3" imgW="8382000" imgH="5457825" progId="Excel.Sheet.8">
                  <p:embed/>
                </p:oleObj>
              </mc:Choice>
              <mc:Fallback>
                <p:oleObj name="Лист" r:id="rId3" imgW="8382000" imgH="5457825" progId="Excel.Sheet.8">
                  <p:embed/>
                  <p:pic>
                    <p:nvPicPr>
                      <p:cNvPr id="0" name="Picture 2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8" y="1052513"/>
                        <a:ext cx="8158162" cy="5311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2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Динамика расходов бюджета Каменно-Балковского сельского поселения Орловского района за </a:t>
            </a:r>
            <a:r>
              <a:rPr lang="ru-RU" sz="2800" b="1" dirty="0" smtClean="0">
                <a:solidFill>
                  <a:srgbClr val="C00000"/>
                </a:solidFill>
              </a:rPr>
              <a:t>2015 </a:t>
            </a:r>
            <a:r>
              <a:rPr lang="ru-RU" sz="2800" b="1" dirty="0" smtClean="0">
                <a:solidFill>
                  <a:srgbClr val="C00000"/>
                </a:solidFill>
              </a:rPr>
              <a:t>и </a:t>
            </a:r>
            <a:r>
              <a:rPr lang="ru-RU" sz="2800" b="1" dirty="0" smtClean="0">
                <a:solidFill>
                  <a:srgbClr val="C00000"/>
                </a:solidFill>
              </a:rPr>
              <a:t>2016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 годы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en-US" sz="1600" dirty="0" smtClean="0"/>
              <a:t>							</a:t>
            </a:r>
            <a:r>
              <a:rPr lang="ru-RU" sz="1600" b="1" dirty="0" smtClean="0">
                <a:solidFill>
                  <a:srgbClr val="002060"/>
                </a:solidFill>
              </a:rPr>
              <a:t>(тыс. рублей)</a:t>
            </a:r>
            <a:endParaRPr lang="ru-RU" sz="16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29722" name="Object 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841943"/>
              </p:ext>
            </p:extLst>
          </p:nvPr>
        </p:nvGraphicFramePr>
        <p:xfrm>
          <a:off x="598488" y="1916113"/>
          <a:ext cx="7904162" cy="414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4" name="Лист" r:id="rId3" imgW="8962957" imgH="4705440" progId="Excel.Sheet.8">
                  <p:embed/>
                </p:oleObj>
              </mc:Choice>
              <mc:Fallback>
                <p:oleObj name="Лист" r:id="rId3" imgW="8962957" imgH="4705440" progId="Excel.Sheet.8">
                  <p:embed/>
                  <p:pic>
                    <p:nvPicPr>
                      <p:cNvPr id="0" name="Picture 2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1916113"/>
                        <a:ext cx="7904162" cy="4149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24" name="Rectangle 15"/>
          <p:cNvSpPr>
            <a:spLocks noChangeArrowheads="1"/>
          </p:cNvSpPr>
          <p:nvPr/>
        </p:nvSpPr>
        <p:spPr bwMode="auto">
          <a:xfrm>
            <a:off x="3871913" y="3246438"/>
            <a:ext cx="1400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C00000"/>
                </a:solidFill>
              </a:rPr>
              <a:t>поселения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7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2950" cy="128270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solidFill>
                  <a:srgbClr val="C00000"/>
                </a:solidFill>
              </a:rPr>
              <a:t>Расходы бюджета  Каменно-Балковского сельского поселения за </a:t>
            </a:r>
            <a:r>
              <a:rPr lang="ru-RU" sz="2800" b="1" dirty="0" smtClean="0">
                <a:solidFill>
                  <a:srgbClr val="C00000"/>
                </a:solidFill>
              </a:rPr>
              <a:t>2016 </a:t>
            </a:r>
            <a:r>
              <a:rPr lang="ru-RU" sz="2800" b="1" dirty="0" smtClean="0">
                <a:solidFill>
                  <a:srgbClr val="C00000"/>
                </a:solidFill>
              </a:rPr>
              <a:t>год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13171,1 </a:t>
            </a:r>
            <a:r>
              <a:rPr lang="ru-RU" sz="2800" b="1" dirty="0" err="1" smtClean="0">
                <a:solidFill>
                  <a:srgbClr val="C00000"/>
                </a:solidFill>
              </a:rPr>
              <a:t>тыс.рублей</a:t>
            </a:r>
            <a:endParaRPr lang="ru-RU" sz="28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1770" name="Object 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444524"/>
              </p:ext>
            </p:extLst>
          </p:nvPr>
        </p:nvGraphicFramePr>
        <p:xfrm>
          <a:off x="700088" y="1709738"/>
          <a:ext cx="7847012" cy="451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2" name="Лист" r:id="rId3" imgW="8305800" imgH="4781460" progId="Excel.Sheet.8">
                  <p:embed/>
                </p:oleObj>
              </mc:Choice>
              <mc:Fallback>
                <p:oleObj name="Лист" r:id="rId3" imgW="8305800" imgH="4781460" progId="Excel.Sheet.8">
                  <p:embed/>
                  <p:pic>
                    <p:nvPicPr>
                      <p:cNvPr id="0" name="Picture 2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088" y="1709738"/>
                        <a:ext cx="7847012" cy="451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</TotalTime>
  <Words>121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Тема Office</vt:lpstr>
      <vt:lpstr>Microsoft Excel 97-2003 Worksheet</vt:lpstr>
      <vt:lpstr> Каменно-Балковское сельское поселение Орловского района</vt:lpstr>
      <vt:lpstr>Динамика исполнения доходов  бюджета   Каменно-Балковского сельского поселения Орловского района            (тыс. рублей)</vt:lpstr>
      <vt:lpstr>Объем межбюджетных трансфертов бюджету  Каменно-Балковского сельского поселения</vt:lpstr>
      <vt:lpstr>Динамика исполнения собственных доходов бюджета  Каменно – Балковского сельского поселения        (тыс. рублей)</vt:lpstr>
      <vt:lpstr>Динамика исполнения  земельного налога в части бюджета  Каменно-Балковского сельского поселения                    (тыс. рублей)</vt:lpstr>
      <vt:lpstr>Структура исполнения налоговых доходов бюджета  Каменно-Балковского сельского поселения в 2016 году        (тыс.рублей)</vt:lpstr>
      <vt:lpstr>Динамика расходов бюджета Каменно-Балковского сельского поселения Орловского района за 2015 и 2016  годы        (тыс. рублей)</vt:lpstr>
      <vt:lpstr>Расходы бюджета  Каменно-Балковского сельского поселения за 2016 год 13171,1 тыс.рублей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204</cp:revision>
  <dcterms:created xsi:type="dcterms:W3CDTF">2012-10-21T15:40:11Z</dcterms:created>
  <dcterms:modified xsi:type="dcterms:W3CDTF">2018-02-21T20:21:03Z</dcterms:modified>
</cp:coreProperties>
</file>