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59" r:id="rId2"/>
    <p:sldId id="335" r:id="rId3"/>
    <p:sldId id="312" r:id="rId4"/>
    <p:sldId id="367" r:id="rId5"/>
    <p:sldId id="370" r:id="rId6"/>
    <p:sldId id="341" r:id="rId7"/>
    <p:sldId id="296" r:id="rId8"/>
    <p:sldId id="363" r:id="rId9"/>
    <p:sldId id="326" r:id="rId10"/>
    <p:sldId id="377" r:id="rId11"/>
    <p:sldId id="378" r:id="rId12"/>
    <p:sldId id="351" r:id="rId13"/>
    <p:sldId id="333" r:id="rId14"/>
    <p:sldId id="373" r:id="rId15"/>
    <p:sldId id="409" r:id="rId16"/>
    <p:sldId id="342" r:id="rId17"/>
    <p:sldId id="273" r:id="rId18"/>
    <p:sldId id="379" r:id="rId19"/>
    <p:sldId id="374" r:id="rId20"/>
    <p:sldId id="408" r:id="rId21"/>
    <p:sldId id="410" r:id="rId22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A4FEAF"/>
    <a:srgbClr val="F4FCA6"/>
    <a:srgbClr val="ECF7AB"/>
    <a:srgbClr val="DFB6EC"/>
    <a:srgbClr val="3F83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49" autoAdjust="0"/>
    <p:restoredTop sz="86437" autoAdjust="0"/>
  </p:normalViewPr>
  <p:slideViewPr>
    <p:cSldViewPr>
      <p:cViewPr>
        <p:scale>
          <a:sx n="75" d="100"/>
          <a:sy n="75" d="100"/>
        </p:scale>
        <p:origin x="300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72" y="-10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4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471751613084557"/>
          <c:y val="2.6631052602291394E-4"/>
          <c:w val="0.87205712983817163"/>
          <c:h val="0.71549291296018336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invertIfNegative val="0"/>
          <c:dLbls>
            <c:spPr>
              <a:noFill/>
              <a:ln w="25414">
                <a:noFill/>
              </a:ln>
            </c:spPr>
            <c:txPr>
              <a:bodyPr/>
              <a:lstStyle/>
              <a:p>
                <a:pPr>
                  <a:defRPr sz="120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51.6</c:v>
                </c:pt>
                <c:pt idx="1">
                  <c:v>60.7</c:v>
                </c:pt>
                <c:pt idx="2">
                  <c:v>61.3</c:v>
                </c:pt>
                <c:pt idx="3">
                  <c:v>61.1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692275495667713E-2"/>
                  <c:y val="-7.6817020647102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099958144367987E-2"/>
                  <c:y val="-7.90117926655905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284592846967427E-2"/>
                  <c:y val="-7.90117926655905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569185693934677E-2"/>
                  <c:y val="-7.90117926655905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14">
                <a:noFill/>
              </a:ln>
            </c:spPr>
            <c:txPr>
              <a:bodyPr/>
              <a:lstStyle/>
              <a:p>
                <a:pPr>
                  <a:defRPr sz="120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1.5</c:v>
                </c:pt>
                <c:pt idx="1">
                  <c:v>2</c:v>
                </c:pt>
                <c:pt idx="2">
                  <c:v>2.6</c:v>
                </c:pt>
                <c:pt idx="3">
                  <c:v>2.7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безопасть</c:v>
                </c:pt>
              </c:strCache>
            </c:strRef>
          </c:tx>
          <c:invertIfNegative val="0"/>
          <c:dLbls>
            <c:spPr>
              <a:noFill/>
              <a:ln w="25414">
                <a:noFill/>
              </a:ln>
            </c:spPr>
            <c:txPr>
              <a:bodyPr/>
              <a:lstStyle/>
              <a:p>
                <a:pPr>
                  <a:defRPr sz="120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1.1000000000000001</c:v>
                </c:pt>
                <c:pt idx="1">
                  <c:v>0.5</c:v>
                </c:pt>
                <c:pt idx="2">
                  <c:v>1.9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invertIfNegative val="0"/>
          <c:dLbls>
            <c:spPr>
              <a:noFill/>
              <a:ln w="25414">
                <a:noFill/>
              </a:ln>
            </c:spPr>
            <c:txPr>
              <a:bodyPr/>
              <a:lstStyle/>
              <a:p>
                <a:pPr>
                  <a:defRPr sz="120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invertIfNegative val="0"/>
          <c:dLbls>
            <c:dLbl>
              <c:idx val="0"/>
              <c:layout/>
              <c:spPr>
                <a:noFill/>
                <a:ln w="25414">
                  <a:noFill/>
                </a:ln>
              </c:spPr>
              <c:txPr>
                <a:bodyPr/>
                <a:lstStyle/>
                <a:p>
                  <a:pPr>
                    <a:defRPr sz="1801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pPr>
                <a:noFill/>
                <a:ln w="25414">
                  <a:noFill/>
                </a:ln>
              </c:spPr>
              <c:txPr>
                <a:bodyPr/>
                <a:lstStyle/>
                <a:p>
                  <a:pPr>
                    <a:defRPr sz="1801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pPr>
                <a:noFill/>
                <a:ln w="25414">
                  <a:noFill/>
                </a:ln>
              </c:spPr>
              <c:txPr>
                <a:bodyPr/>
                <a:lstStyle/>
                <a:p>
                  <a:pPr>
                    <a:defRPr sz="1801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pPr>
                <a:noFill/>
                <a:ln w="25414">
                  <a:noFill/>
                </a:ln>
              </c:spPr>
              <c:txPr>
                <a:bodyPr/>
                <a:lstStyle/>
                <a:p>
                  <a:pPr>
                    <a:defRPr sz="1801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30.9</c:v>
                </c:pt>
                <c:pt idx="1">
                  <c:v>15.5</c:v>
                </c:pt>
                <c:pt idx="2">
                  <c:v>14.6</c:v>
                </c:pt>
                <c:pt idx="3">
                  <c:v>14.8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Образование</c:v>
                </c:pt>
              </c:strCache>
            </c:strRef>
          </c:tx>
          <c:invertIfNegative val="0"/>
          <c:dLbls>
            <c:spPr>
              <a:noFill/>
              <a:ln w="2541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0</c:v>
                </c:pt>
                <c:pt idx="1">
                  <c:v>0.1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Культура.кинематография</c:v>
                </c:pt>
              </c:strCache>
            </c:strRef>
          </c:tx>
          <c:invertIfNegative val="0"/>
          <c:dLbls>
            <c:spPr>
              <a:noFill/>
              <a:ln w="2541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14.6</c:v>
                </c:pt>
                <c:pt idx="1">
                  <c:v>20.8</c:v>
                </c:pt>
                <c:pt idx="2">
                  <c:v>19.2</c:v>
                </c:pt>
                <c:pt idx="3">
                  <c:v>21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Социальная политика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284592846967427E-2"/>
                  <c:y val="-6.584316055465872E-2"/>
                </c:manualLayout>
              </c:layout>
              <c:spPr>
                <a:noFill/>
                <a:ln w="25414">
                  <a:noFill/>
                </a:ln>
              </c:spPr>
              <c:txPr>
                <a:bodyPr/>
                <a:lstStyle/>
                <a:p>
                  <a:pPr>
                    <a:defRPr sz="1201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223047946100869E-2"/>
                  <c:y val="-7.9011792665590524E-2"/>
                </c:manualLayout>
              </c:layout>
              <c:spPr>
                <a:noFill/>
                <a:ln w="25414">
                  <a:noFill/>
                </a:ln>
              </c:spPr>
              <c:txPr>
                <a:bodyPr/>
                <a:lstStyle/>
                <a:p>
                  <a:pPr>
                    <a:defRPr sz="1201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8153652974006375E-3"/>
                  <c:y val="-8.1206564684079524E-2"/>
                </c:manualLayout>
              </c:layout>
              <c:spPr>
                <a:noFill/>
                <a:ln w="25414">
                  <a:noFill/>
                </a:ln>
              </c:spPr>
              <c:txPr>
                <a:bodyPr/>
                <a:lstStyle/>
                <a:p>
                  <a:pPr>
                    <a:defRPr sz="1201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630730594801199E-2"/>
                  <c:y val="-8.1206564684079524E-2"/>
                </c:manualLayout>
              </c:layout>
              <c:spPr>
                <a:noFill/>
                <a:ln w="25414">
                  <a:noFill/>
                </a:ln>
              </c:spPr>
              <c:txPr>
                <a:bodyPr/>
                <a:lstStyle/>
                <a:p>
                  <a:pPr>
                    <a:defRPr sz="1201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1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Лист1!$I$2:$I$5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invertIfNegative val="0"/>
          <c:dLbls>
            <c:spPr>
              <a:noFill/>
              <a:ln w="2541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Лист1!$J$2:$J$5</c:f>
              <c:numCache>
                <c:formatCode>General</c:formatCode>
                <c:ptCount val="4"/>
                <c:pt idx="0">
                  <c:v>0.3</c:v>
                </c:pt>
                <c:pt idx="1">
                  <c:v>0.4</c:v>
                </c:pt>
                <c:pt idx="2">
                  <c:v>0.4</c:v>
                </c:pt>
                <c:pt idx="3">
                  <c:v>0.4</c:v>
                </c:pt>
              </c:numCache>
            </c:numRef>
          </c:val>
        </c:ser>
        <c:ser>
          <c:idx val="9"/>
          <c:order val="9"/>
          <c:tx>
            <c:strRef>
              <c:f>Лист1!#REF!</c:f>
              <c:strCache>
                <c:ptCount val="1"/>
                <c:pt idx="0">
                  <c:v>#ССЫЛКА!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692159808459041E-2"/>
                  <c:y val="-8.7790880739544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853778540902273E-2"/>
                  <c:y val="-8.7790880739544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8769101982671899E-3"/>
                  <c:y val="-8.7790880739544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038413243501552E-2"/>
                  <c:y val="-7.6817020647102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14">
                <a:noFill/>
              </a:ln>
            </c:spPr>
            <c:txPr>
              <a:bodyPr/>
              <a:lstStyle/>
              <a:p>
                <a:pPr>
                  <a:defRPr sz="120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0"/>
          <c:order val="10"/>
          <c:tx>
            <c:strRef>
              <c:f>Лист1!#REF!</c:f>
              <c:strCache>
                <c:ptCount val="1"/>
                <c:pt idx="0">
                  <c:v>#ССЫЛКА!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915207754560196E-2"/>
                  <c:y val="-6.5843160554658773E-3"/>
                </c:manualLayout>
              </c:layout>
              <c:spPr>
                <a:noFill/>
                <a:ln w="25414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1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6692992"/>
        <c:axId val="86694528"/>
        <c:axId val="0"/>
      </c:bar3DChart>
      <c:catAx>
        <c:axId val="866929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1" b="1" i="1" baseline="0"/>
            </a:pPr>
            <a:endParaRPr lang="ru-RU"/>
          </a:p>
        </c:txPr>
        <c:crossAx val="86694528"/>
        <c:crosses val="autoZero"/>
        <c:auto val="1"/>
        <c:lblAlgn val="ctr"/>
        <c:lblOffset val="100"/>
        <c:noMultiLvlLbl val="0"/>
      </c:catAx>
      <c:valAx>
        <c:axId val="86694528"/>
        <c:scaling>
          <c:orientation val="minMax"/>
        </c:scaling>
        <c:delete val="1"/>
        <c:axPos val="b"/>
        <c:majorGridlines/>
        <c:numFmt formatCode="0%" sourceLinked="1"/>
        <c:majorTickMark val="out"/>
        <c:minorTickMark val="none"/>
        <c:tickLblPos val="none"/>
        <c:crossAx val="86692992"/>
        <c:crosses val="autoZero"/>
        <c:crossBetween val="between"/>
      </c:valAx>
      <c:spPr>
        <a:noFill/>
        <a:ln w="25414">
          <a:noFill/>
        </a:ln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2.1119324181626212E-2"/>
          <c:y val="0.67209245951243135"/>
          <c:w val="0.95881731784582891"/>
          <c:h val="0.31645716121671386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1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390">
          <a:noFill/>
        </a:ln>
      </c:sp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.</c:v>
                </c:pt>
              </c:strCache>
            </c:strRef>
          </c:tx>
          <c:explosion val="25"/>
          <c:dPt>
            <c:idx val="2"/>
            <c:bubble3D val="0"/>
            <c:spPr>
              <a:noFill/>
              <a:ln w="25390">
                <a:noFill/>
              </a:ln>
            </c:spPr>
          </c:dPt>
          <c:dPt>
            <c:idx val="3"/>
            <c:bubble3D val="0"/>
            <c:spPr>
              <a:noFill/>
              <a:ln w="25390">
                <a:noFill/>
              </a:ln>
            </c:spPr>
          </c:dPt>
          <c:dPt>
            <c:idx val="4"/>
            <c:bubble3D val="0"/>
            <c:spPr>
              <a:noFill/>
              <a:ln w="25390">
                <a:noFill/>
              </a:ln>
            </c:spPr>
          </c:dPt>
          <c:dLbls>
            <c:dLbl>
              <c:idx val="0"/>
              <c:layout>
                <c:manualLayout>
                  <c:x val="-4.5845186700612045E-3"/>
                  <c:y val="-4.3174300992268967E-2"/>
                </c:manualLayout>
              </c:layout>
              <c:spPr>
                <a:noFill/>
                <a:ln w="2539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1211368857784501"/>
                  <c:y val="-0.15689964334048512"/>
                </c:manualLayout>
              </c:layout>
              <c:spPr>
                <a:noFill/>
                <a:ln w="2539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spPr>
              <a:noFill/>
              <a:ln w="25390">
                <a:noFill/>
              </a:ln>
            </c:sp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Лист1!$A$2:$A$6</c:f>
              <c:strCache>
                <c:ptCount val="2"/>
                <c:pt idx="1">
                  <c:v>Приобретение основных средств - 610,0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1">
                  <c:v>610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90">
          <a:noFill/>
        </a:ln>
      </c:spPr>
    </c:plotArea>
    <c:legend>
      <c:legendPos val="r"/>
      <c:layout>
        <c:manualLayout>
          <c:xMode val="edge"/>
          <c:yMode val="edge"/>
          <c:x val="0.6544378698224852"/>
          <c:y val="0.21181262729124239"/>
          <c:w val="0.3396449704142025"/>
          <c:h val="0.67209775967413676"/>
        </c:manualLayout>
      </c:layout>
      <c:overlay val="0"/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FC2C608-91D1-46F6-AF27-E14498DA8A2A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BD8426B-D527-4239-80B1-49A4D94346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066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C329C-F75F-4D72-8F38-3BA5630B46C7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2F5FB-371F-47B2-A65E-F0B07C2D0C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57E31-D388-4577-9E09-C7B0C1A8D984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33148-EA66-4C03-B700-78EC645560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A182E-B71D-4BFE-B130-FA4E4D31BF7A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44ECF-E811-4F95-ADF5-335F94F95F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09622-CB15-44E2-8D86-CB7D9619180C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E9ED6-2952-4BA1-8FE3-56D22DA088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F5CEB-626A-444B-967C-EC99196FA224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54B71-C6CB-4893-B430-441986E45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DBBB5-A3EA-451A-A72B-2B4DC9E3BC37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4E017-493B-45F1-976D-04B0EEF041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CC5D4-917F-44C7-8EF4-D166BE4691F8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B7E28-23F6-4C08-84EB-990E0F3D9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AC531-8D9F-4C2C-9DB5-B7447BD8CB59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8FE2A-3014-4D89-BB8B-B31BA27611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58343-14FB-4565-8553-5EA1AD02CC0F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F9AD2-2CCE-4CFE-AAE5-691F6FC9D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30137-3CFC-4462-B9CC-973E9255D97F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068BD-6BB4-4073-9CCC-4EB9D7A99B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BBAEC-11A5-419C-A303-50602C0883AF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1FCE6-179A-40C3-B1A8-588D47C6F8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70E16-25C0-4D68-886E-6F70F692B649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BB24A-186A-49B6-9677-A0AD0A921F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FE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5159DD2-BE93-42A1-B23A-E005DABF3AC0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E07C31-842C-45A2-A5F8-526441A86E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бюдж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57188" y="7143750"/>
            <a:ext cx="8501062" cy="460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5364" name="Прямоугольник 4"/>
          <p:cNvSpPr>
            <a:spLocks noChangeArrowheads="1"/>
          </p:cNvSpPr>
          <p:nvPr/>
        </p:nvSpPr>
        <p:spPr bwMode="auto">
          <a:xfrm>
            <a:off x="395288" y="0"/>
            <a:ext cx="8569325" cy="691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chemeClr val="hlink"/>
                </a:solidFill>
              </a:rPr>
              <a:t>Администрация Каменно-Балковского сельского поселения</a:t>
            </a:r>
          </a:p>
          <a:p>
            <a:pPr algn="ctr"/>
            <a:endParaRPr lang="ru-RU" sz="4000" b="1">
              <a:solidFill>
                <a:schemeClr val="hlink"/>
              </a:solidFill>
            </a:endParaRPr>
          </a:p>
          <a:p>
            <a:pPr algn="ctr"/>
            <a:r>
              <a:rPr lang="ru-RU" sz="4800" b="1">
                <a:solidFill>
                  <a:srgbClr val="FF0000"/>
                </a:solidFill>
              </a:rPr>
              <a:t>БЮДЖЕТ ДЛЯ ГРАЖДАН</a:t>
            </a:r>
          </a:p>
          <a:p>
            <a:pPr algn="ctr"/>
            <a:endParaRPr lang="ru-RU" sz="4000" b="1">
              <a:solidFill>
                <a:schemeClr val="hlink"/>
              </a:solidFill>
            </a:endParaRPr>
          </a:p>
          <a:p>
            <a:pPr algn="ctr"/>
            <a:r>
              <a:rPr lang="ru-RU" sz="4000" b="1">
                <a:solidFill>
                  <a:schemeClr val="hlink"/>
                </a:solidFill>
              </a:rPr>
              <a:t>БЮДЖЕТ </a:t>
            </a:r>
          </a:p>
          <a:p>
            <a:pPr algn="ctr"/>
            <a:r>
              <a:rPr lang="ru-RU" sz="4000" b="1">
                <a:solidFill>
                  <a:schemeClr val="hlink"/>
                </a:solidFill>
              </a:rPr>
              <a:t>Каменно-Балковского сельского поселения Орловского района </a:t>
            </a:r>
          </a:p>
          <a:p>
            <a:pPr algn="ctr"/>
            <a:r>
              <a:rPr lang="ru-RU" sz="4000" b="1">
                <a:solidFill>
                  <a:schemeClr val="hlink"/>
                </a:solidFill>
              </a:rPr>
              <a:t>на 2018 год и на плановый период 2019 и 2020 годов</a:t>
            </a:r>
            <a:endParaRPr lang="ru-RU" sz="4800" b="1">
              <a:solidFill>
                <a:schemeClr val="hlink"/>
              </a:solidFill>
            </a:endParaRPr>
          </a:p>
        </p:txBody>
      </p:sp>
      <p:sp>
        <p:nvSpPr>
          <p:cNvPr id="15365" name="AutoShape 2" descr="Картинки по запросу администрация орловского района ростовской обла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14" name="Picture 7" descr="до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981075"/>
            <a:ext cx="8424862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915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0070C0"/>
                </a:solidFill>
              </a:rPr>
              <a:t>НАЛОГОВЫЕ И НЕНАЛОГОВЫЕ ДОХОДЫ ПРОЕКТА</a:t>
            </a:r>
            <a:r>
              <a:rPr lang="ru-RU" sz="2000" b="1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ru-RU" sz="2000" b="1" smtClean="0">
                <a:solidFill>
                  <a:srgbClr val="0070C0"/>
                </a:solidFill>
              </a:rPr>
              <a:t>БЮДЖЕТА КАМЕННО-БАЛКОВСКОГО СЕЛЬСКОГО ПОСЕЛЕНИЯ ОРЛОВСКОГО РАЙОНА</a:t>
            </a: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sz="2800" b="1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sz="2800" b="1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1800" b="1" smtClean="0">
                <a:solidFill>
                  <a:srgbClr val="C00000"/>
                </a:solidFill>
                <a:latin typeface="Times New Roman" pitchFamily="18" charset="0"/>
              </a:rPr>
              <a:t>                                                                                                  Тыс. рублей</a:t>
            </a:r>
            <a:endParaRPr lang="ru-RU" sz="2000" smtClean="0"/>
          </a:p>
        </p:txBody>
      </p:sp>
      <p:graphicFrame>
        <p:nvGraphicFramePr>
          <p:cNvPr id="208913" name="Object 17"/>
          <p:cNvGraphicFramePr>
            <a:graphicFrameLocks noGrp="1"/>
          </p:cNvGraphicFramePr>
          <p:nvPr>
            <p:ph idx="1"/>
          </p:nvPr>
        </p:nvGraphicFramePr>
        <p:xfrm>
          <a:off x="1182688" y="2127250"/>
          <a:ext cx="7567612" cy="425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15" name="Лист" r:id="rId4" imgW="6162743" imgH="3467010" progId="Excel.Sheet.8">
                  <p:embed/>
                </p:oleObj>
              </mc:Choice>
              <mc:Fallback>
                <p:oleObj name="Лист" r:id="rId4" imgW="6162743" imgH="3467010" progId="Excel.Sheet.8">
                  <p:embed/>
                  <p:pic>
                    <p:nvPicPr>
                      <p:cNvPr id="0" name="Picture 1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2688" y="2127250"/>
                        <a:ext cx="7567612" cy="425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38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b="1" smtClean="0">
                <a:solidFill>
                  <a:srgbClr val="17375E"/>
                </a:solidFill>
                <a:latin typeface="Times New Roman" pitchFamily="18" charset="0"/>
              </a:rPr>
              <a:t>Структура налоговых и неналоговых доходов проекта бюджета</a:t>
            </a:r>
            <a:r>
              <a:rPr lang="ru-RU" sz="2000" smtClean="0">
                <a:solidFill>
                  <a:srgbClr val="17375E"/>
                </a:solidFill>
                <a:latin typeface="Times New Roman" pitchFamily="18" charset="0"/>
              </a:rPr>
              <a:t/>
            </a:r>
            <a:br>
              <a:rPr lang="ru-RU" sz="2000" smtClean="0">
                <a:solidFill>
                  <a:srgbClr val="17375E"/>
                </a:solidFill>
                <a:latin typeface="Times New Roman" pitchFamily="18" charset="0"/>
              </a:rPr>
            </a:br>
            <a:r>
              <a:rPr lang="ru-RU" sz="2000" b="1" smtClean="0">
                <a:solidFill>
                  <a:srgbClr val="17375E"/>
                </a:solidFill>
                <a:latin typeface="Times New Roman" pitchFamily="18" charset="0"/>
              </a:rPr>
              <a:t>Орловского сельского поселения Орловского района в 2018 году</a:t>
            </a:r>
            <a:r>
              <a:rPr lang="ru-RU" sz="2000" b="1" smtClean="0">
                <a:latin typeface="Times New Roman" pitchFamily="18" charset="0"/>
              </a:rPr>
              <a:t/>
            </a:r>
            <a:br>
              <a:rPr lang="ru-RU" sz="2000" b="1" smtClean="0">
                <a:latin typeface="Times New Roman" pitchFamily="18" charset="0"/>
              </a:rPr>
            </a:br>
            <a:r>
              <a:rPr lang="ru-RU" sz="2600" b="1" smtClean="0"/>
              <a:t>							</a:t>
            </a:r>
            <a:r>
              <a:rPr lang="ru-RU" sz="2000" smtClean="0">
                <a:solidFill>
                  <a:srgbClr val="17375E"/>
                </a:solidFill>
              </a:rPr>
              <a:t>(тыс.рублей)</a:t>
            </a:r>
          </a:p>
        </p:txBody>
      </p:sp>
      <p:graphicFrame>
        <p:nvGraphicFramePr>
          <p:cNvPr id="209937" name="Object 17"/>
          <p:cNvGraphicFramePr>
            <a:graphicFrameLocks noGrp="1"/>
          </p:cNvGraphicFramePr>
          <p:nvPr>
            <p:ph idx="1"/>
          </p:nvPr>
        </p:nvGraphicFramePr>
        <p:xfrm>
          <a:off x="676275" y="1347788"/>
          <a:ext cx="7572375" cy="524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39" name="Лист" r:id="rId3" imgW="8391457" imgH="5810160" progId="Excel.Sheet.8">
                  <p:embed/>
                </p:oleObj>
              </mc:Choice>
              <mc:Fallback>
                <p:oleObj name="Лист" r:id="rId3" imgW="8391457" imgH="5810160" progId="Excel.Sheet.8">
                  <p:embed/>
                  <p:pic>
                    <p:nvPicPr>
                      <p:cNvPr id="0" name="Picture 1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" y="1347788"/>
                        <a:ext cx="7572375" cy="5243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FF0000"/>
                </a:solidFill>
              </a:rPr>
              <a:t>Крупнейшие налогоплательщики</a:t>
            </a:r>
            <a:br>
              <a:rPr lang="ru-RU" sz="2800" b="1" smtClean="0">
                <a:solidFill>
                  <a:srgbClr val="FF0000"/>
                </a:solidFill>
              </a:rPr>
            </a:br>
            <a:r>
              <a:rPr lang="ru-RU" sz="2800" b="1" smtClean="0">
                <a:solidFill>
                  <a:srgbClr val="FF0000"/>
                </a:solidFill>
              </a:rPr>
              <a:t>Каменно-Балковского сельского поселения  Орловского района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28813" y="1643063"/>
            <a:ext cx="5000625" cy="3571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СПК «ИСТОК»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28813" y="3068638"/>
            <a:ext cx="5122862" cy="504825"/>
          </a:xfrm>
          <a:prstGeom prst="roundRect">
            <a:avLst>
              <a:gd name="adj" fmla="val 2445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Индивидуальные предприниматели</a:t>
            </a:r>
          </a:p>
        </p:txBody>
      </p:sp>
      <p:pic>
        <p:nvPicPr>
          <p:cNvPr id="21094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341438"/>
            <a:ext cx="1714500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3"/>
          <p:cNvPicPr>
            <a:picLocks noChangeAspect="1" noChangeArrowheads="1"/>
          </p:cNvPicPr>
          <p:nvPr/>
        </p:nvPicPr>
        <p:blipFill>
          <a:blip r:embed="rId2">
            <a:lum bright="24000" contrast="-46000"/>
          </a:blip>
          <a:srcRect/>
          <a:stretch>
            <a:fillRect/>
          </a:stretch>
        </p:blipFill>
        <p:spPr bwMode="auto">
          <a:xfrm>
            <a:off x="144463" y="357188"/>
            <a:ext cx="8713787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1971" name="Rectangle 2"/>
          <p:cNvSpPr>
            <a:spLocks noGrp="1"/>
          </p:cNvSpPr>
          <p:nvPr>
            <p:ph type="title" idx="4294967295"/>
          </p:nvPr>
        </p:nvSpPr>
        <p:spPr>
          <a:xfrm>
            <a:off x="428625" y="274638"/>
            <a:ext cx="8429625" cy="11430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2060"/>
                </a:solidFill>
              </a:rPr>
              <a:t>Безвозмездные поступления из областного бюджета</a:t>
            </a:r>
            <a:r>
              <a:rPr lang="ru-RU" sz="2400" b="1" smtClean="0">
                <a:solidFill>
                  <a:srgbClr val="002060"/>
                </a:solidFill>
              </a:rPr>
              <a:t/>
            </a:r>
            <a:br>
              <a:rPr lang="ru-RU" sz="2400" b="1" smtClean="0">
                <a:solidFill>
                  <a:srgbClr val="002060"/>
                </a:solidFill>
              </a:rPr>
            </a:br>
            <a:r>
              <a:rPr lang="ru-RU" sz="2000" smtClean="0">
                <a:solidFill>
                  <a:schemeClr val="tx2"/>
                </a:solidFill>
              </a:rPr>
              <a:t>                                                                                                           тыс.рублей</a:t>
            </a:r>
          </a:p>
        </p:txBody>
      </p:sp>
      <p:graphicFrame>
        <p:nvGraphicFramePr>
          <p:cNvPr id="212010" name="Group 42"/>
          <p:cNvGraphicFramePr>
            <a:graphicFrameLocks noGrp="1"/>
          </p:cNvGraphicFramePr>
          <p:nvPr>
            <p:ph/>
          </p:nvPr>
        </p:nvGraphicFramePr>
        <p:xfrm>
          <a:off x="214313" y="1412875"/>
          <a:ext cx="8786812" cy="5291140"/>
        </p:xfrm>
        <a:graphic>
          <a:graphicData uri="http://schemas.openxmlformats.org/drawingml/2006/table">
            <a:tbl>
              <a:tblPr/>
              <a:tblGrid>
                <a:gridCol w="2178050"/>
                <a:gridCol w="1878012"/>
                <a:gridCol w="1651000"/>
                <a:gridCol w="1577975"/>
                <a:gridCol w="1501775"/>
              </a:tblGrid>
              <a:tr h="976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Наименование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2017 год (первоначально утвержденный)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2018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(проект)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2019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(проект)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2020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(проект)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0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Межбюджетные трансферты 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2258,7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3873,4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1528,3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1401,6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из них: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9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Дотации на выравнивание бюджетной обеспеченности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2085,2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3683,7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1336,5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1202,9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9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Целевые трансферты из областного бюджета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173,5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189,7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191,8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198,7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pPr>
              <a:defRPr/>
            </a:pP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Структура расходов по разделам бюджетной классификации (%)</a:t>
            </a:r>
            <a:endParaRPr lang="ru-RU" sz="2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6757893"/>
              </p:ext>
            </p:extLst>
          </p:nvPr>
        </p:nvGraphicFramePr>
        <p:xfrm>
          <a:off x="439738" y="676493"/>
          <a:ext cx="9026525" cy="6424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i="1" smtClean="0">
                <a:solidFill>
                  <a:schemeClr val="hlink"/>
                </a:solidFill>
              </a:rPr>
              <a:t>Расходы на БЛАГОУСТРОЙСТВО территории Каменно-Балковского сельского поселения  в 2018 году</a:t>
            </a:r>
          </a:p>
        </p:txBody>
      </p:sp>
      <p:sp>
        <p:nvSpPr>
          <p:cNvPr id="214018" name="Rectangle 3"/>
          <p:cNvSpPr>
            <a:spLocks noGrp="1"/>
          </p:cNvSpPr>
          <p:nvPr>
            <p:ph type="body"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smtClean="0"/>
              <a:t>	укепкап</a:t>
            </a:r>
          </a:p>
        </p:txBody>
      </p:sp>
      <p:pic>
        <p:nvPicPr>
          <p:cNvPr id="214019" name="Picture 5" descr="улично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341438"/>
            <a:ext cx="252095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020" name="AutoShape 6"/>
          <p:cNvSpPr>
            <a:spLocks noChangeArrowheads="1"/>
          </p:cNvSpPr>
          <p:nvPr/>
        </p:nvSpPr>
        <p:spPr bwMode="auto">
          <a:xfrm>
            <a:off x="2771775" y="1628775"/>
            <a:ext cx="3671888" cy="5048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>
                <a:latin typeface="Times New Roman" pitchFamily="18" charset="0"/>
              </a:rPr>
              <a:t>Уличное освещение – </a:t>
            </a:r>
            <a:r>
              <a:rPr lang="ru-RU" sz="1600"/>
              <a:t>1069,9</a:t>
            </a:r>
            <a:r>
              <a:rPr lang="ru-RU" sz="1600">
                <a:latin typeface="Times New Roman" pitchFamily="18" charset="0"/>
              </a:rPr>
              <a:t> тыс.рублей</a:t>
            </a:r>
          </a:p>
        </p:txBody>
      </p:sp>
      <p:pic>
        <p:nvPicPr>
          <p:cNvPr id="214021" name="Picture 7" descr="свал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2781300"/>
            <a:ext cx="25209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022" name="AutoShape 8"/>
          <p:cNvSpPr>
            <a:spLocks noChangeArrowheads="1"/>
          </p:cNvSpPr>
          <p:nvPr/>
        </p:nvSpPr>
        <p:spPr bwMode="auto">
          <a:xfrm>
            <a:off x="2843213" y="3429000"/>
            <a:ext cx="3600450" cy="5032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>
                <a:latin typeface="Times New Roman" pitchFamily="18" charset="0"/>
              </a:rPr>
              <a:t>Ликвидация несанкционированных</a:t>
            </a:r>
          </a:p>
          <a:p>
            <a:pPr algn="ctr"/>
            <a:r>
              <a:rPr lang="ru-RU" sz="1600">
                <a:latin typeface="Times New Roman" pitchFamily="18" charset="0"/>
              </a:rPr>
              <a:t> свалок – </a:t>
            </a:r>
            <a:r>
              <a:rPr lang="ru-RU" sz="1600"/>
              <a:t>130,0</a:t>
            </a:r>
            <a:r>
              <a:rPr lang="ru-RU" sz="1600">
                <a:latin typeface="Times New Roman" pitchFamily="18" charset="0"/>
              </a:rPr>
              <a:t> тыс.рублей</a:t>
            </a:r>
          </a:p>
        </p:txBody>
      </p:sp>
      <p:sp>
        <p:nvSpPr>
          <p:cNvPr id="214023" name="AutoShape 10"/>
          <p:cNvSpPr>
            <a:spLocks noChangeArrowheads="1"/>
          </p:cNvSpPr>
          <p:nvPr/>
        </p:nvSpPr>
        <p:spPr bwMode="auto">
          <a:xfrm>
            <a:off x="2700338" y="5084763"/>
            <a:ext cx="3671887" cy="5048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>
                <a:latin typeface="Times New Roman" pitchFamily="18" charset="0"/>
              </a:rPr>
              <a:t>Сбор и вывоз мусора, выкос сорной </a:t>
            </a:r>
          </a:p>
          <a:p>
            <a:pPr algn="ctr"/>
            <a:r>
              <a:rPr lang="ru-RU" sz="1600">
                <a:latin typeface="Times New Roman" pitchFamily="18" charset="0"/>
              </a:rPr>
              <a:t>растительности –1</a:t>
            </a:r>
            <a:r>
              <a:rPr lang="ru-RU" sz="1600"/>
              <a:t>71,9</a:t>
            </a:r>
            <a:r>
              <a:rPr lang="ru-RU" sz="1600">
                <a:latin typeface="Times New Roman" pitchFamily="18" charset="0"/>
              </a:rPr>
              <a:t> тыс.рублей</a:t>
            </a:r>
          </a:p>
        </p:txBody>
      </p:sp>
      <p:pic>
        <p:nvPicPr>
          <p:cNvPr id="214024" name="Picture 11" descr="мусо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724400"/>
            <a:ext cx="24479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1"/>
          <p:cNvPicPr>
            <a:picLocks noChangeAspect="1" noChangeArrowheads="1"/>
          </p:cNvPicPr>
          <p:nvPr/>
        </p:nvPicPr>
        <p:blipFill>
          <a:blip r:embed="rId2">
            <a:lum bright="36000" contrast="-68000"/>
          </a:blip>
          <a:srcRect/>
          <a:stretch>
            <a:fillRect/>
          </a:stretch>
        </p:blipFill>
        <p:spPr bwMode="auto">
          <a:xfrm>
            <a:off x="144463" y="144463"/>
            <a:ext cx="8999537" cy="635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4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0070C0"/>
                </a:solidFill>
              </a:rPr>
              <a:t/>
            </a:r>
            <a:br>
              <a:rPr lang="ru-RU" sz="3200" b="1" smtClean="0">
                <a:solidFill>
                  <a:srgbClr val="0070C0"/>
                </a:solidFill>
              </a:rPr>
            </a:br>
            <a:r>
              <a:rPr lang="ru-RU" sz="3200" b="1" smtClean="0">
                <a:solidFill>
                  <a:srgbClr val="0070C0"/>
                </a:solidFill>
              </a:rPr>
              <a:t>Приоритеты инвестиционных расходов  проекта бюджета на</a:t>
            </a:r>
            <a:r>
              <a:rPr lang="en-US" sz="3200" b="1" smtClean="0">
                <a:solidFill>
                  <a:srgbClr val="0070C0"/>
                </a:solidFill>
              </a:rPr>
              <a:t> </a:t>
            </a:r>
            <a:r>
              <a:rPr lang="ru-RU" sz="3200" b="1" smtClean="0">
                <a:solidFill>
                  <a:srgbClr val="0070C0"/>
                </a:solidFill>
              </a:rPr>
              <a:t>2018-2020 годы</a:t>
            </a:r>
            <a:r>
              <a:rPr lang="en-US" sz="3200" b="1" smtClean="0">
                <a:solidFill>
                  <a:srgbClr val="0070C0"/>
                </a:solidFill>
              </a:rPr>
              <a:t>                      </a:t>
            </a:r>
            <a:r>
              <a:rPr lang="en-US" sz="1800" b="1" smtClean="0">
                <a:solidFill>
                  <a:srgbClr val="0070C0"/>
                </a:solidFill>
              </a:rPr>
              <a:t>(</a:t>
            </a:r>
            <a:r>
              <a:rPr lang="ru-RU" sz="1800" b="1" smtClean="0">
                <a:solidFill>
                  <a:srgbClr val="0070C0"/>
                </a:solidFill>
                <a:latin typeface="Arial" charset="0"/>
              </a:rPr>
              <a:t>тыс</a:t>
            </a:r>
            <a:r>
              <a:rPr lang="ru-RU" sz="1800" b="1" smtClean="0">
                <a:solidFill>
                  <a:srgbClr val="0070C0"/>
                </a:solidFill>
              </a:rPr>
              <a:t>.</a:t>
            </a:r>
            <a:r>
              <a:rPr lang="ru-RU" sz="1800" b="1" smtClean="0">
                <a:solidFill>
                  <a:srgbClr val="0070C0"/>
                </a:solidFill>
                <a:latin typeface="Arial" charset="0"/>
              </a:rPr>
              <a:t> руб.</a:t>
            </a:r>
            <a:r>
              <a:rPr lang="ru-RU" sz="1800" b="1" smtClean="0">
                <a:solidFill>
                  <a:srgbClr val="0070C0"/>
                </a:solidFill>
              </a:rPr>
              <a:t>)</a:t>
            </a:r>
            <a:r>
              <a:rPr lang="ru-RU" sz="3200" b="1" smtClean="0">
                <a:solidFill>
                  <a:srgbClr val="0070C0"/>
                </a:solidFill>
              </a:rPr>
              <a:t/>
            </a:r>
            <a:br>
              <a:rPr lang="ru-RU" sz="3200" b="1" smtClean="0">
                <a:solidFill>
                  <a:srgbClr val="0070C0"/>
                </a:solidFill>
              </a:rPr>
            </a:br>
            <a:r>
              <a:rPr lang="ru-RU" sz="3200" b="1" smtClean="0">
                <a:solidFill>
                  <a:srgbClr val="0070C0"/>
                </a:solidFill>
              </a:rPr>
              <a:t>           </a:t>
            </a:r>
            <a:br>
              <a:rPr lang="ru-RU" sz="3200" b="1" smtClean="0">
                <a:solidFill>
                  <a:srgbClr val="0070C0"/>
                </a:solidFill>
              </a:rPr>
            </a:br>
            <a:endParaRPr lang="ru-RU" sz="3200" b="1" smtClean="0">
              <a:solidFill>
                <a:srgbClr val="FF0000"/>
              </a:solidFill>
            </a:endParaRPr>
          </a:p>
        </p:txBody>
      </p:sp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2938667"/>
              </p:ext>
            </p:extLst>
          </p:nvPr>
        </p:nvGraphicFramePr>
        <p:xfrm>
          <a:off x="401638" y="1703388"/>
          <a:ext cx="8039100" cy="4673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008062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254061"/>
                </a:solidFill>
              </a:rPr>
              <a:t>Доля муниципальных программ в общем объеме расходов проекта бюджета, запланированных на реализацию муниципальных программ Каменно-Балковского сельского поселения</a:t>
            </a:r>
            <a:r>
              <a:rPr lang="ru-RU" sz="2000" b="1" smtClean="0">
                <a:solidFill>
                  <a:srgbClr val="254061"/>
                </a:solidFill>
                <a:latin typeface="Arial" charset="0"/>
              </a:rPr>
              <a:t> </a:t>
            </a:r>
            <a:r>
              <a:rPr lang="ru-RU" sz="2000" b="1" smtClean="0">
                <a:solidFill>
                  <a:srgbClr val="254061"/>
                </a:solidFill>
              </a:rPr>
              <a:t>Орловского района </a:t>
            </a:r>
            <a:br>
              <a:rPr lang="ru-RU" sz="2000" b="1" smtClean="0">
                <a:solidFill>
                  <a:srgbClr val="254061"/>
                </a:solidFill>
              </a:rPr>
            </a:br>
            <a:r>
              <a:rPr lang="ru-RU" sz="2000" b="1" smtClean="0">
                <a:solidFill>
                  <a:srgbClr val="254061"/>
                </a:solidFill>
              </a:rPr>
              <a:t>в 2018 году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02832" y="4407967"/>
            <a:ext cx="3089154" cy="160193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Социальная</a:t>
            </a:r>
          </a:p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 поддержка граждан             0,0%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388" y="1268413"/>
            <a:ext cx="2879725" cy="18002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chemeClr val="tx1"/>
                </a:solidFill>
              </a:rPr>
              <a:t>Эффективное управление муниципальными финансами     </a:t>
            </a:r>
          </a:p>
          <a:p>
            <a:pPr algn="ctr">
              <a:defRPr/>
            </a:pPr>
            <a:r>
              <a:rPr lang="ru-RU">
                <a:solidFill>
                  <a:schemeClr val="tx1"/>
                </a:solidFill>
              </a:rPr>
              <a:t>60,3 %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8313" y="4868863"/>
            <a:ext cx="3167062" cy="179863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Обеспечение качественными жилищно-коммунальными услугами населения  13,4 %</a:t>
            </a:r>
          </a:p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76879" y="4718402"/>
            <a:ext cx="2648185" cy="20291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Развитие физической культуры и спорта     0,3%</a:t>
            </a:r>
          </a:p>
          <a:p>
            <a:pPr algn="ctr">
              <a:defRPr/>
            </a:pPr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16238" y="1268413"/>
            <a:ext cx="2592387" cy="151288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Развитие культуры и туризма 20,8 %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940425" y="3068638"/>
            <a:ext cx="2952750" cy="1512887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Охрана окружающей среды и рациональное природопользование     1,9%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419475" y="2781300"/>
            <a:ext cx="2665413" cy="201612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Защита населения и территорий от чрезвычайных ситуаций  0,3 %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113084" y="1293781"/>
            <a:ext cx="3928144" cy="200160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Обеспечение общественного порядка и противодействие преступности  0,1 %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79388" y="3068638"/>
            <a:ext cx="3240087" cy="208915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Развитие сельского хозяйства и регулирование рынков сельскохозяйственной продукции, сырья и продовольствия    0,3 %</a:t>
            </a:r>
          </a:p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b="1" smtClean="0">
                <a:solidFill>
                  <a:srgbClr val="254061"/>
                </a:solidFill>
              </a:rPr>
              <a:t>Расходы проекта бюджета Каменно-Балковского сельского поселения Орловского района, формируемые в рамках муниципальных программ Каменно-Балковского сельского поселения Орловского района и не программные расходы</a:t>
            </a:r>
          </a:p>
        </p:txBody>
      </p:sp>
      <p:sp>
        <p:nvSpPr>
          <p:cNvPr id="10" name="Овал 9"/>
          <p:cNvSpPr/>
          <p:nvPr/>
        </p:nvSpPr>
        <p:spPr>
          <a:xfrm>
            <a:off x="395288" y="5300663"/>
            <a:ext cx="504825" cy="4318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95288" y="6165850"/>
            <a:ext cx="431800" cy="4318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7093" name="TextBox 11"/>
          <p:cNvSpPr txBox="1">
            <a:spLocks noChangeArrowheads="1"/>
          </p:cNvSpPr>
          <p:nvPr/>
        </p:nvSpPr>
        <p:spPr bwMode="auto">
          <a:xfrm>
            <a:off x="1403350" y="1412875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201</a:t>
            </a:r>
            <a:r>
              <a:rPr lang="ru-RU" b="1">
                <a:latin typeface="Calibri" pitchFamily="34" charset="0"/>
              </a:rPr>
              <a:t>8</a:t>
            </a:r>
          </a:p>
        </p:txBody>
      </p:sp>
      <p:sp>
        <p:nvSpPr>
          <p:cNvPr id="217094" name="TextBox 12"/>
          <p:cNvSpPr txBox="1">
            <a:spLocks noChangeArrowheads="1"/>
          </p:cNvSpPr>
          <p:nvPr/>
        </p:nvSpPr>
        <p:spPr bwMode="auto">
          <a:xfrm>
            <a:off x="4500563" y="1412875"/>
            <a:ext cx="719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201</a:t>
            </a:r>
            <a:r>
              <a:rPr lang="ru-RU" b="1">
                <a:latin typeface="Calibri" pitchFamily="34" charset="0"/>
              </a:rPr>
              <a:t>9</a:t>
            </a:r>
          </a:p>
        </p:txBody>
      </p:sp>
      <p:sp>
        <p:nvSpPr>
          <p:cNvPr id="217095" name="TextBox 13"/>
          <p:cNvSpPr txBox="1">
            <a:spLocks noChangeArrowheads="1"/>
          </p:cNvSpPr>
          <p:nvPr/>
        </p:nvSpPr>
        <p:spPr bwMode="auto">
          <a:xfrm>
            <a:off x="7308850" y="1412875"/>
            <a:ext cx="719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20</a:t>
            </a:r>
            <a:r>
              <a:rPr lang="ru-RU" b="1">
                <a:latin typeface="Calibri" pitchFamily="34" charset="0"/>
              </a:rPr>
              <a:t>20</a:t>
            </a:r>
          </a:p>
        </p:txBody>
      </p:sp>
      <p:sp>
        <p:nvSpPr>
          <p:cNvPr id="217096" name="TextBox 16"/>
          <p:cNvSpPr txBox="1">
            <a:spLocks noChangeArrowheads="1"/>
          </p:cNvSpPr>
          <p:nvPr/>
        </p:nvSpPr>
        <p:spPr bwMode="auto">
          <a:xfrm>
            <a:off x="1258888" y="6092825"/>
            <a:ext cx="7777162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- </a:t>
            </a:r>
            <a:r>
              <a:rPr lang="ru-RU" sz="1600">
                <a:latin typeface="Calibri" pitchFamily="34" charset="0"/>
              </a:rPr>
              <a:t>не программные расходы бюджета Каменно-Балковского сельского поселения Орловского района</a:t>
            </a:r>
          </a:p>
        </p:txBody>
      </p:sp>
      <p:sp>
        <p:nvSpPr>
          <p:cNvPr id="217097" name="TextBox 17"/>
          <p:cNvSpPr txBox="1">
            <a:spLocks noChangeArrowheads="1"/>
          </p:cNvSpPr>
          <p:nvPr/>
        </p:nvSpPr>
        <p:spPr bwMode="auto">
          <a:xfrm>
            <a:off x="1258888" y="5229225"/>
            <a:ext cx="7705725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- </a:t>
            </a:r>
            <a:r>
              <a:rPr lang="ru-RU" sz="1600">
                <a:latin typeface="Calibri" pitchFamily="34" charset="0"/>
              </a:rPr>
              <a:t>расходы бюджета Каменно-Балковского сельского поселения Орловского района, формируемые в рамках муниципальных программ Каменно-Балковского сельского поселения Орловского района</a:t>
            </a:r>
          </a:p>
        </p:txBody>
      </p:sp>
      <p:sp>
        <p:nvSpPr>
          <p:cNvPr id="7" name="Овал 6"/>
          <p:cNvSpPr>
            <a:spLocks noChangeArrowheads="1"/>
          </p:cNvSpPr>
          <p:nvPr/>
        </p:nvSpPr>
        <p:spPr bwMode="auto">
          <a:xfrm>
            <a:off x="6443663" y="2133600"/>
            <a:ext cx="2520950" cy="2305050"/>
          </a:xfrm>
          <a:prstGeom prst="ellipse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rgbClr val="FFFFFF"/>
                </a:solidFill>
                <a:latin typeface="Calibri" pitchFamily="34" charset="0"/>
              </a:rPr>
              <a:t>7191,0 тыс.руб</a:t>
            </a:r>
            <a:r>
              <a:rPr lang="en-US" sz="1600">
                <a:solidFill>
                  <a:srgbClr val="FFFFFF"/>
                </a:solidFill>
                <a:latin typeface="Calibri" pitchFamily="34" charset="0"/>
              </a:rPr>
              <a:t>.</a:t>
            </a:r>
            <a:endParaRPr lang="ru-RU" sz="16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Овал 6"/>
          <p:cNvSpPr>
            <a:spLocks noChangeArrowheads="1"/>
          </p:cNvSpPr>
          <p:nvPr/>
        </p:nvSpPr>
        <p:spPr bwMode="auto">
          <a:xfrm>
            <a:off x="395288" y="1989138"/>
            <a:ext cx="2520950" cy="2305050"/>
          </a:xfrm>
          <a:prstGeom prst="ellipse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rgbClr val="FFFFFF"/>
                </a:solidFill>
                <a:latin typeface="Calibri" pitchFamily="34" charset="0"/>
              </a:rPr>
              <a:t>9090,7 тыс.руб</a:t>
            </a:r>
            <a:r>
              <a:rPr lang="en-US" sz="1600">
                <a:solidFill>
                  <a:srgbClr val="FFFFFF"/>
                </a:solidFill>
                <a:latin typeface="Calibri" pitchFamily="34" charset="0"/>
              </a:rPr>
              <a:t>.</a:t>
            </a:r>
            <a:endParaRPr lang="ru-RU" sz="16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Овал 6"/>
          <p:cNvSpPr/>
          <p:nvPr/>
        </p:nvSpPr>
        <p:spPr>
          <a:xfrm>
            <a:off x="1763713" y="3860800"/>
            <a:ext cx="1512887" cy="86518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rgbClr val="FFFFFF"/>
                </a:solidFill>
              </a:rPr>
              <a:t>231,6 тыс.руб</a:t>
            </a:r>
            <a:r>
              <a:rPr lang="en-US" sz="1600">
                <a:solidFill>
                  <a:srgbClr val="FFFFFF"/>
                </a:solidFill>
              </a:rPr>
              <a:t>.</a:t>
            </a:r>
            <a:endParaRPr lang="ru-RU" sz="1600">
              <a:solidFill>
                <a:srgbClr val="FFFFFF"/>
              </a:solidFill>
            </a:endParaRPr>
          </a:p>
        </p:txBody>
      </p:sp>
      <p:sp>
        <p:nvSpPr>
          <p:cNvPr id="5" name="Овал 6"/>
          <p:cNvSpPr>
            <a:spLocks noChangeArrowheads="1"/>
          </p:cNvSpPr>
          <p:nvPr/>
        </p:nvSpPr>
        <p:spPr bwMode="auto">
          <a:xfrm>
            <a:off x="3563938" y="1989138"/>
            <a:ext cx="2520950" cy="2305050"/>
          </a:xfrm>
          <a:prstGeom prst="ellipse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rgbClr val="FFFFFF"/>
                </a:solidFill>
                <a:latin typeface="Calibri" pitchFamily="34" charset="0"/>
              </a:rPr>
              <a:t>7012,2 тыс.руб</a:t>
            </a:r>
            <a:r>
              <a:rPr lang="en-US" sz="1600">
                <a:solidFill>
                  <a:srgbClr val="FFFFFF"/>
                </a:solidFill>
                <a:latin typeface="Calibri" pitchFamily="34" charset="0"/>
              </a:rPr>
              <a:t>.</a:t>
            </a:r>
            <a:endParaRPr lang="ru-RU" sz="16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787900" y="3933825"/>
            <a:ext cx="1584325" cy="8636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rgbClr val="FFFFFF"/>
                </a:solidFill>
              </a:rPr>
              <a:t>213,7 тыс.руб</a:t>
            </a:r>
            <a:r>
              <a:rPr lang="en-US" sz="1600">
                <a:solidFill>
                  <a:srgbClr val="FFFFFF"/>
                </a:solidFill>
              </a:rPr>
              <a:t>.</a:t>
            </a:r>
            <a:endParaRPr lang="ru-RU" sz="1600">
              <a:solidFill>
                <a:srgbClr val="FFFFFF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524750" y="4076700"/>
            <a:ext cx="1439863" cy="792163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rgbClr val="FFFFFF"/>
                </a:solidFill>
              </a:rPr>
              <a:t>220,6</a:t>
            </a:r>
          </a:p>
          <a:p>
            <a:pPr algn="ctr">
              <a:defRPr/>
            </a:pPr>
            <a:r>
              <a:rPr lang="ru-RU" sz="1600">
                <a:solidFill>
                  <a:srgbClr val="FFFFFF"/>
                </a:solidFill>
              </a:rPr>
              <a:t>тыс.руб</a:t>
            </a:r>
            <a:r>
              <a:rPr lang="en-US" sz="1600">
                <a:solidFill>
                  <a:srgbClr val="FFFFFF"/>
                </a:solidFill>
              </a:rPr>
              <a:t>.</a:t>
            </a:r>
            <a:endParaRPr lang="ru-RU" sz="16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4" name="Picture 2" descr="Картинки по запросу межбюджетные отношений"/>
          <p:cNvPicPr>
            <a:picLocks noChangeAspect="1" noChangeArrowheads="1"/>
          </p:cNvPicPr>
          <p:nvPr/>
        </p:nvPicPr>
        <p:blipFill>
          <a:blip r:embed="rId2">
            <a:lum bright="4000" contrast="-66000"/>
          </a:blip>
          <a:srcRect/>
          <a:stretch>
            <a:fillRect/>
          </a:stretch>
        </p:blipFill>
        <p:spPr bwMode="auto">
          <a:xfrm>
            <a:off x="214313" y="285750"/>
            <a:ext cx="8429625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811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Особенности межбюджетных отношений в 2018 году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2786063" y="1714500"/>
            <a:ext cx="3571875" cy="150018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7 основных полномочий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2928938" y="3000375"/>
            <a:ext cx="3205162" cy="178593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4% по налогу на доходы физических лиц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2857500" y="4572000"/>
            <a:ext cx="3694113" cy="185737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rgbClr val="403152"/>
                </a:solidFill>
              </a:rPr>
              <a:t>10 % по единому сельскохозяйственному налогу</a:t>
            </a:r>
          </a:p>
        </p:txBody>
      </p:sp>
      <p:sp>
        <p:nvSpPr>
          <p:cNvPr id="3" name="Овал 2"/>
          <p:cNvSpPr/>
          <p:nvPr/>
        </p:nvSpPr>
        <p:spPr>
          <a:xfrm>
            <a:off x="142875" y="1571625"/>
            <a:ext cx="2786063" cy="428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rgbClr val="403152"/>
                </a:solidFill>
              </a:rPr>
              <a:t>Бюджета Каменно-Балковского сельского поселения</a:t>
            </a:r>
          </a:p>
        </p:txBody>
      </p:sp>
      <p:sp>
        <p:nvSpPr>
          <p:cNvPr id="10" name="Овал 9"/>
          <p:cNvSpPr/>
          <p:nvPr/>
        </p:nvSpPr>
        <p:spPr>
          <a:xfrm>
            <a:off x="6000750" y="1643063"/>
            <a:ext cx="3143250" cy="4429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b="1" dirty="0">
                <a:solidFill>
                  <a:schemeClr val="accent4">
                    <a:lumMod val="50000"/>
                  </a:schemeClr>
                </a:solidFill>
              </a:rPr>
              <a:t>Бюджет Орловского района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endParaRPr lang="ru-RU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7500938" y="908050"/>
            <a:ext cx="1357312" cy="4949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областной закон «Об областном бюджете на 2018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ru-RU">
                <a:solidFill>
                  <a:srgbClr val="FFFFFF"/>
                </a:solidFill>
              </a:rPr>
              <a:t> 2019 и 2020 годов»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7188" y="836613"/>
            <a:ext cx="2127250" cy="5164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</a:rPr>
              <a:t>Об утверждении бюджетного прогноза Каменно-Балковского сельского поселения на период 2017-2022 годов (Простановление Администрации Каменно-Балковского сельского поселения от 28.02.2017 № 40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700338" y="836613"/>
            <a:ext cx="2300287" cy="50927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rgbClr val="FFFFFF"/>
                </a:solidFill>
              </a:rPr>
              <a:t>Об основных</a:t>
            </a:r>
            <a:r>
              <a:rPr lang="ru-RU" sz="2000" b="1">
                <a:solidFill>
                  <a:srgbClr val="FFFFFF"/>
                </a:solidFill>
              </a:rPr>
              <a:t> </a:t>
            </a:r>
            <a:r>
              <a:rPr lang="ru-RU" b="1">
                <a:solidFill>
                  <a:srgbClr val="FFFFFF"/>
                </a:solidFill>
              </a:rPr>
              <a:t>направлениях бюджетной и налоговой политики</a:t>
            </a:r>
          </a:p>
          <a:p>
            <a:pPr algn="ctr">
              <a:defRPr/>
            </a:pPr>
            <a:r>
              <a:rPr lang="ru-RU" b="1">
                <a:solidFill>
                  <a:srgbClr val="FFFFFF"/>
                </a:solidFill>
              </a:rPr>
              <a:t> </a:t>
            </a:r>
            <a:r>
              <a:rPr lang="ru-RU" b="1">
                <a:solidFill>
                  <a:schemeClr val="bg1"/>
                </a:solidFill>
              </a:rPr>
              <a:t>Каменно-Балковского сельского поселения</a:t>
            </a:r>
            <a:r>
              <a:rPr lang="ru-RU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b="1">
                <a:solidFill>
                  <a:srgbClr val="FFFFFF"/>
                </a:solidFill>
              </a:rPr>
              <a:t> Орловского района на  2018-2020 годы (Постановление Администрации </a:t>
            </a:r>
            <a:r>
              <a:rPr lang="ru-RU" b="1">
                <a:solidFill>
                  <a:schemeClr val="bg1"/>
                </a:solidFill>
              </a:rPr>
              <a:t>Каменно-Балковского</a:t>
            </a:r>
            <a:r>
              <a:rPr lang="ru-RU" b="1">
                <a:solidFill>
                  <a:srgbClr val="FFFFFF"/>
                </a:solidFill>
              </a:rPr>
              <a:t> сельского поселения №</a:t>
            </a:r>
            <a:r>
              <a:rPr lang="en-US" b="1">
                <a:solidFill>
                  <a:srgbClr val="FFFFFF"/>
                </a:solidFill>
              </a:rPr>
              <a:t> </a:t>
            </a:r>
            <a:r>
              <a:rPr lang="ru-RU" b="1">
                <a:solidFill>
                  <a:srgbClr val="FFFFFF"/>
                </a:solidFill>
              </a:rPr>
              <a:t>169 от 02.10.2017) 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14938" y="836613"/>
            <a:ext cx="2000250" cy="50927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rgbClr val="FFFFFF"/>
                </a:solidFill>
              </a:rPr>
              <a:t>Муниципальные программы </a:t>
            </a:r>
            <a:r>
              <a:rPr lang="ru-RU" b="1">
                <a:solidFill>
                  <a:schemeClr val="bg1"/>
                </a:solidFill>
              </a:rPr>
              <a:t>Каменно-Балковского</a:t>
            </a:r>
            <a:r>
              <a:rPr lang="ru-RU" b="1">
                <a:solidFill>
                  <a:srgbClr val="FFFFFF"/>
                </a:solidFill>
              </a:rPr>
              <a:t> сельского поселения Орловского района</a:t>
            </a:r>
          </a:p>
        </p:txBody>
      </p:sp>
      <p:sp>
        <p:nvSpPr>
          <p:cNvPr id="14" name="Двойная стрелка влево/вправо 13"/>
          <p:cNvSpPr/>
          <p:nvPr/>
        </p:nvSpPr>
        <p:spPr>
          <a:xfrm>
            <a:off x="285750" y="5572125"/>
            <a:ext cx="8858250" cy="1285875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chemeClr val="tx1"/>
                </a:solidFill>
              </a:rPr>
              <a:t>Основы формирования проекта бюджета Каменно-Балковского сельского поселения Орловского района на 2018 год и плановый период 2019 и 2020 годов</a:t>
            </a:r>
          </a:p>
        </p:txBody>
      </p:sp>
      <p:sp>
        <p:nvSpPr>
          <p:cNvPr id="16391" name="AutoShape 2" descr="Картинки по запросу бюдж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Стрелка вправо с вырезом 3"/>
          <p:cNvSpPr>
            <a:spLocks noChangeArrowheads="1"/>
          </p:cNvSpPr>
          <p:nvPr/>
        </p:nvSpPr>
        <p:spPr bwMode="auto">
          <a:xfrm rot="-460366">
            <a:off x="395288" y="4221163"/>
            <a:ext cx="8505825" cy="3033712"/>
          </a:xfrm>
          <a:prstGeom prst="notchedRightArrow">
            <a:avLst>
              <a:gd name="adj1" fmla="val 50000"/>
              <a:gd name="adj2" fmla="val 60670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>
                <a:solidFill>
                  <a:srgbClr val="FFFFFF"/>
                </a:solidFill>
                <a:latin typeface="Calibri" pitchFamily="34" charset="0"/>
              </a:rPr>
              <a:t>Принятый бюджет Каменно-Балковского сельского поселения Орловского района на 2018 год и на плановый период 2019 и 2020 годов создаст дополнительные условия для выполнения поставленных Президентом России, Губернатором области, Главой Администрации приоритетных задач.</a:t>
            </a:r>
          </a:p>
        </p:txBody>
      </p:sp>
      <p:pic>
        <p:nvPicPr>
          <p:cNvPr id="219138" name="Picture 7" descr="DSCN34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476250"/>
            <a:ext cx="6924675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Rectangle 3"/>
          <p:cNvSpPr>
            <a:spLocks noGrp="1"/>
          </p:cNvSpPr>
          <p:nvPr>
            <p:ph type="body"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endParaRPr lang="ru-RU" sz="2000" smtClean="0">
              <a:latin typeface="Arial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Контактная информация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solidFill>
                  <a:schemeClr val="hlink"/>
                </a:solidFill>
                <a:latin typeface="Arial" charset="0"/>
              </a:rPr>
              <a:t>Администрация Каменно-Балковского сельского поселения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347505, Ростовская область, Орловский район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х.Каменная Балка, пер.Центральный, 1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Глава Администрации Каменно-Балковского сельского поселения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Вакульчик Людмила Николаевна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Тел.(факс) : (86375) 44-6-19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E-mail: </a:t>
            </a:r>
            <a:r>
              <a:rPr lang="en-US" sz="2000" smtClean="0">
                <a:latin typeface="Arial" charset="0"/>
              </a:rPr>
              <a:t>sp</a:t>
            </a:r>
            <a:r>
              <a:rPr lang="ru-RU" sz="2000" smtClean="0">
                <a:latin typeface="Arial" charset="0"/>
              </a:rPr>
              <a:t>29307@donрас.ru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График (режим) работы: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понедельник – пятница – 8.00 – 16.15;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предпраздничные дни – 8.00 – 16.00;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суббота и воскресенье – выходные дни;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перерыв – 12.00 – 13.00. </a:t>
            </a:r>
            <a:endParaRPr lang="en-US" sz="2000" smtClean="0">
              <a:latin typeface="Arial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График приема: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третий понедельник с 16.00 до 17.30 часов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первый и третий вторник месяца с 08.00 до 10.00 часов</a:t>
            </a:r>
          </a:p>
          <a:p>
            <a:pPr algn="ctr">
              <a:lnSpc>
                <a:spcPct val="80000"/>
              </a:lnSpc>
            </a:pPr>
            <a:endParaRPr lang="ru-RU" sz="200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Картинки по запросу повышение эффективно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500313"/>
            <a:ext cx="1785937" cy="857250"/>
          </a:xfrm>
          <a:prstGeom prst="rect">
            <a:avLst/>
          </a:prstGeom>
          <a:solidFill>
            <a:schemeClr val="accent2">
              <a:lumMod val="60000"/>
              <a:lumOff val="40000"/>
              <a:alpha val="42000"/>
            </a:schemeClr>
          </a:solidFill>
        </p:spPr>
      </p:pic>
      <p:sp>
        <p:nvSpPr>
          <p:cNvPr id="17411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50825" y="260350"/>
            <a:ext cx="8569325" cy="792163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</a:rPr>
              <a:t>Главной идеологией  бюджетной политики Каменно-Балковского сельского поселения является:</a:t>
            </a:r>
            <a:endParaRPr lang="ru-RU" sz="2800" b="1" smtClean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2071688" y="1341438"/>
            <a:ext cx="7072312" cy="944562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Обеспечение устойчивости и сбалансированности </a:t>
            </a:r>
          </a:p>
          <a:p>
            <a:pPr algn="ctr"/>
            <a:r>
              <a:rPr lang="ru-RU"/>
              <a:t>Проекта бюджета Каменно-Балковского сельского поселения </a:t>
            </a:r>
          </a:p>
          <a:p>
            <a:pPr algn="ctr"/>
            <a:r>
              <a:rPr lang="ru-RU"/>
              <a:t>Орловского района</a:t>
            </a:r>
          </a:p>
          <a:p>
            <a:pPr algn="ctr"/>
            <a:endParaRPr lang="ru-RU"/>
          </a:p>
        </p:txBody>
      </p:sp>
      <p:sp>
        <p:nvSpPr>
          <p:cNvPr id="17413" name="Oval 5"/>
          <p:cNvSpPr>
            <a:spLocks noChangeArrowheads="1"/>
          </p:cNvSpPr>
          <p:nvPr/>
        </p:nvSpPr>
        <p:spPr bwMode="auto">
          <a:xfrm>
            <a:off x="2051050" y="2349500"/>
            <a:ext cx="6786563" cy="11430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Выполнение принятых обязательств перед гражданами</a:t>
            </a:r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2268538" y="3500438"/>
            <a:ext cx="6875462" cy="1571625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9525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Решение социальных и экономических задач</a:t>
            </a:r>
          </a:p>
          <a:p>
            <a:pPr algn="ctr"/>
            <a:r>
              <a:rPr lang="ru-RU"/>
              <a:t>Каменно-Балковского сельского поселения Орловского района</a:t>
            </a:r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2428875" y="4857750"/>
            <a:ext cx="6391275" cy="17145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Инвестиции в человеческий капитал</a:t>
            </a:r>
          </a:p>
        </p:txBody>
      </p:sp>
      <p:sp>
        <p:nvSpPr>
          <p:cNvPr id="17416" name="Oval 5"/>
          <p:cNvSpPr>
            <a:spLocks noGrp="1" noChangeArrowheads="1"/>
          </p:cNvSpPr>
          <p:nvPr>
            <p:ph type="subTitle" idx="4294967295"/>
          </p:nvPr>
        </p:nvSpPr>
        <p:spPr>
          <a:xfrm flipH="1">
            <a:off x="8964613" y="5516563"/>
            <a:ext cx="46037" cy="79216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rgbClr val="FFCC00"/>
            </a:solidFill>
            <a:round/>
          </a:ln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1800" smtClean="0">
                <a:latin typeface="Arial" charset="0"/>
              </a:rPr>
              <a:t>.</a:t>
            </a:r>
          </a:p>
        </p:txBody>
      </p:sp>
      <p:sp>
        <p:nvSpPr>
          <p:cNvPr id="17417" name="AutoShape 5" descr="Картинки по запросу открытость бюджетного процесс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7418" name="Picture 2" descr="Картинки по запросу обеспечение сбалансированно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143000"/>
            <a:ext cx="1714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4" descr="Картинки по запросу своевременное исполн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3643313"/>
            <a:ext cx="214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4929188"/>
            <a:ext cx="20574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/>
          <p:cNvPicPr>
            <a:picLocks noChangeAspect="1" noChangeArrowheads="1"/>
          </p:cNvPicPr>
          <p:nvPr/>
        </p:nvPicPr>
        <p:blipFill>
          <a:blip r:embed="rId2">
            <a:lum bright="16000"/>
          </a:blip>
          <a:srcRect/>
          <a:stretch>
            <a:fillRect/>
          </a:stretch>
        </p:blipFill>
        <p:spPr bwMode="auto">
          <a:xfrm>
            <a:off x="179388" y="1557338"/>
            <a:ext cx="85693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pPr algn="l"/>
            <a:r>
              <a:rPr lang="ru-RU" sz="2400" b="1" smtClean="0">
                <a:solidFill>
                  <a:srgbClr val="FF0000"/>
                </a:solidFill>
              </a:rPr>
              <a:t/>
            </a:r>
            <a:br>
              <a:rPr lang="ru-RU" sz="2400" b="1" smtClean="0">
                <a:solidFill>
                  <a:srgbClr val="FF0000"/>
                </a:solidFill>
              </a:rPr>
            </a:br>
            <a:r>
              <a:rPr lang="ru-RU" sz="2400" b="1" i="1" smtClean="0">
                <a:solidFill>
                  <a:srgbClr val="FF0000"/>
                </a:solidFill>
              </a:rPr>
              <a:t>Бюджет 2018 года </a:t>
            </a:r>
            <a:r>
              <a:rPr lang="ru-RU" sz="2400" b="1" i="1" smtClean="0">
                <a:solidFill>
                  <a:srgbClr val="FF0000"/>
                </a:solidFill>
                <a:latin typeface="Arial" charset="0"/>
              </a:rPr>
              <a:t>			                  Б</a:t>
            </a:r>
            <a:r>
              <a:rPr lang="ru-RU" sz="2400" b="1" i="1" smtClean="0">
                <a:solidFill>
                  <a:srgbClr val="FF0000"/>
                </a:solidFill>
              </a:rPr>
              <a:t>юджет</a:t>
            </a:r>
            <a:br>
              <a:rPr lang="ru-RU" sz="2400" b="1" i="1" smtClean="0">
                <a:solidFill>
                  <a:srgbClr val="FF0000"/>
                </a:solidFill>
              </a:rPr>
            </a:br>
            <a:r>
              <a:rPr lang="ru-RU" sz="2400" b="1" i="1" smtClean="0">
                <a:solidFill>
                  <a:srgbClr val="FF0000"/>
                </a:solidFill>
              </a:rPr>
              <a:t>                                                                                 на 2018-2020 годы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3429000" y="785813"/>
            <a:ext cx="1857375" cy="500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37" name="AutoShape 2" descr="Картинки по запросу орловский район ростовской обла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214938" y="2786063"/>
            <a:ext cx="2857500" cy="27146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rgbClr val="17375E"/>
                </a:solidFill>
              </a:rPr>
              <a:t>ПРОЕКТ БЮДЖЕТНОГО ПРОГНОЗА КАМЕННО-БАЛКОВСКОГО СЕЛЬСКОГО ПОСЕЛЕНИЯ НА ДОЛГОСРОЧНЫЙ ПЕРИОД  2017-2022 гг.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357313" y="285750"/>
            <a:ext cx="6643687" cy="250031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>
                <a:solidFill>
                  <a:srgbClr val="002060"/>
                </a:solidFill>
              </a:rPr>
              <a:t>Основная идеология бюджетного прогноза Каменно-Балковского сельского поселения на период 2017-2022 годы</a:t>
            </a:r>
          </a:p>
        </p:txBody>
      </p:sp>
      <p:sp>
        <p:nvSpPr>
          <p:cNvPr id="3" name="Стрелка вниз 2"/>
          <p:cNvSpPr/>
          <p:nvPr/>
        </p:nvSpPr>
        <p:spPr>
          <a:xfrm rot="2442587">
            <a:off x="1744663" y="2343150"/>
            <a:ext cx="806450" cy="1704975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3F83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286250" y="2786063"/>
            <a:ext cx="642938" cy="22860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2127998">
            <a:off x="5840413" y="2887663"/>
            <a:ext cx="1827212" cy="771525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63" y="4071938"/>
            <a:ext cx="3000375" cy="12144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Снижение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дотационности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бюджета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71813" y="5357813"/>
            <a:ext cx="3071812" cy="12144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Оптимальный уровень долговой нагрузки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43563" y="4071938"/>
            <a:ext cx="3000375" cy="12858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Сбалансированность бюджета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428625"/>
            <a:ext cx="8713787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3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2800" b="1" smtClean="0">
                <a:solidFill>
                  <a:srgbClr val="FF0000"/>
                </a:solidFill>
              </a:rPr>
              <a:t>Финансовое обеспечение Указов Президента Российской Федерации на 2018 год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500063" y="1714500"/>
            <a:ext cx="5143500" cy="4357688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>
                <a:solidFill>
                  <a:schemeClr val="tx1"/>
                </a:solidFill>
              </a:rPr>
              <a:t>Указ от 07.05.2012 №597 «О мероприятиях по реализации государственной социальной политики»</a:t>
            </a:r>
          </a:p>
        </p:txBody>
      </p:sp>
      <p:sp>
        <p:nvSpPr>
          <p:cNvPr id="4" name="Овал 3"/>
          <p:cNvSpPr/>
          <p:nvPr/>
        </p:nvSpPr>
        <p:spPr>
          <a:xfrm>
            <a:off x="5643563" y="2571750"/>
            <a:ext cx="3143250" cy="292893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>
                <a:solidFill>
                  <a:schemeClr val="tx1"/>
                </a:solidFill>
              </a:rPr>
              <a:t>829,4 тыс.рублей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57188" y="500063"/>
            <a:ext cx="4500562" cy="31654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Развитие человеческого капитала, безусловное выполнение социальных обязательств перед гражданами, предоставление качественных и конкурентных муниципальных услуг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313" y="3714750"/>
            <a:ext cx="4392612" cy="29527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b="1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2000" b="1">
                <a:solidFill>
                  <a:schemeClr val="tx1"/>
                </a:solidFill>
              </a:rPr>
              <a:t>Благоустройство территории поселения</a:t>
            </a:r>
          </a:p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0" y="3286125"/>
            <a:ext cx="4375150" cy="323691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Экономное расходование средств на содержание аппарата управления органов власти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6313" y="571500"/>
            <a:ext cx="4178300" cy="307181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Реализация Указов Президента Российской Федерации от 7 мая 2012 года, от 01 июня 2012 №761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143125" y="3000375"/>
            <a:ext cx="5668963" cy="1436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>
                <a:solidFill>
                  <a:schemeClr val="tx1"/>
                </a:solidFill>
              </a:rPr>
              <a:t>Приоритетные направления расходов бюджета</a:t>
            </a:r>
          </a:p>
          <a:p>
            <a:pPr algn="ctr">
              <a:defRPr/>
            </a:pPr>
            <a:r>
              <a:rPr lang="ru-RU" sz="2400" b="1">
                <a:solidFill>
                  <a:schemeClr val="tx1"/>
                </a:solidFill>
                <a:latin typeface="Arial" charset="0"/>
              </a:rPr>
              <a:t>Каменно-Балковского</a:t>
            </a:r>
            <a:r>
              <a:rPr lang="ru-RU" sz="2400" b="1">
                <a:solidFill>
                  <a:schemeClr val="tx1"/>
                </a:solidFill>
              </a:rPr>
              <a:t> сельского поселения Орловского  района</a:t>
            </a:r>
            <a:endParaRPr lang="ru-RU" sz="24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5" descr="доход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302875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sz="3200" b="1" smtClean="0">
                <a:solidFill>
                  <a:srgbClr val="953735"/>
                </a:solidFill>
              </a:rPr>
              <a:t/>
            </a:r>
            <a:br>
              <a:rPr lang="ru-RU" sz="3200" b="1" smtClean="0">
                <a:solidFill>
                  <a:srgbClr val="953735"/>
                </a:solidFill>
              </a:rPr>
            </a:br>
            <a:r>
              <a:rPr lang="ru-RU" sz="3200" b="1" smtClean="0">
                <a:solidFill>
                  <a:srgbClr val="953735"/>
                </a:solidFill>
              </a:rPr>
              <a:t/>
            </a:r>
            <a:br>
              <a:rPr lang="ru-RU" sz="3200" b="1" smtClean="0">
                <a:solidFill>
                  <a:srgbClr val="953735"/>
                </a:solidFill>
              </a:rPr>
            </a:br>
            <a:r>
              <a:rPr lang="ru-RU" sz="2400" b="1" smtClean="0">
                <a:solidFill>
                  <a:schemeClr val="hlink"/>
                </a:solidFill>
              </a:rPr>
              <a:t>Основные характеристики </a:t>
            </a:r>
            <a:r>
              <a:rPr lang="ru-RU" sz="2400" b="1" smtClean="0">
                <a:solidFill>
                  <a:schemeClr val="hlink"/>
                </a:solidFill>
                <a:latin typeface="Arial" charset="0"/>
              </a:rPr>
              <a:t>проекта </a:t>
            </a:r>
            <a:r>
              <a:rPr lang="ru-RU" sz="2400" b="1" smtClean="0">
                <a:solidFill>
                  <a:schemeClr val="hlink"/>
                </a:solidFill>
              </a:rPr>
              <a:t>бюджета Каменно-Балковского сельского поселения Орловского района на 2018 год</a:t>
            </a:r>
            <a:r>
              <a:rPr lang="en-US" sz="2400" b="1" smtClean="0">
                <a:solidFill>
                  <a:schemeClr val="hlink"/>
                </a:solidFill>
              </a:rPr>
              <a:t> </a:t>
            </a:r>
            <a:r>
              <a:rPr lang="ru-RU" sz="2400" b="1" smtClean="0">
                <a:solidFill>
                  <a:schemeClr val="hlink"/>
                </a:solidFill>
              </a:rPr>
              <a:t> и плановый период 2019 и 2020 годов                </a:t>
            </a:r>
            <a:r>
              <a:rPr lang="ru-RU" sz="800" b="1" smtClean="0">
                <a:solidFill>
                  <a:schemeClr val="hlink"/>
                </a:solidFill>
              </a:rPr>
              <a:t/>
            </a:r>
            <a:br>
              <a:rPr lang="ru-RU" sz="800" b="1" smtClean="0">
                <a:solidFill>
                  <a:schemeClr val="hlink"/>
                </a:solidFill>
              </a:rPr>
            </a:br>
            <a:r>
              <a:rPr lang="ru-RU" sz="800" b="1" smtClean="0">
                <a:solidFill>
                  <a:schemeClr val="hlink"/>
                </a:solidFill>
              </a:rPr>
              <a:t>							</a:t>
            </a:r>
            <a:r>
              <a:rPr lang="ru-RU" sz="3200" b="1" smtClean="0">
                <a:solidFill>
                  <a:schemeClr val="hlink"/>
                </a:solidFill>
              </a:rPr>
              <a:t> </a:t>
            </a:r>
            <a:r>
              <a:rPr lang="ru-RU" sz="1200" b="1" smtClean="0">
                <a:solidFill>
                  <a:schemeClr val="hlink"/>
                </a:solidFill>
              </a:rPr>
              <a:t>тыс.рублей</a:t>
            </a:r>
            <a:r>
              <a:rPr lang="ru-RU" sz="1200" b="1" smtClean="0">
                <a:solidFill>
                  <a:srgbClr val="953735"/>
                </a:solidFill>
              </a:rPr>
              <a:t/>
            </a:r>
            <a:br>
              <a:rPr lang="ru-RU" sz="1200" b="1" smtClean="0">
                <a:solidFill>
                  <a:srgbClr val="953735"/>
                </a:solidFill>
              </a:rPr>
            </a:br>
            <a:endParaRPr lang="ru-RU" sz="1200" b="1" smtClean="0">
              <a:solidFill>
                <a:srgbClr val="953735"/>
              </a:solidFill>
            </a:endParaRPr>
          </a:p>
        </p:txBody>
      </p:sp>
      <p:graphicFrame>
        <p:nvGraphicFramePr>
          <p:cNvPr id="22564" name="Group 36"/>
          <p:cNvGraphicFramePr>
            <a:graphicFrameLocks noGrp="1"/>
          </p:cNvGraphicFramePr>
          <p:nvPr/>
        </p:nvGraphicFramePr>
        <p:xfrm>
          <a:off x="357188" y="2060575"/>
          <a:ext cx="8786812" cy="4572318"/>
        </p:xfrm>
        <a:graphic>
          <a:graphicData uri="http://schemas.openxmlformats.org/drawingml/2006/table">
            <a:tbl>
              <a:tblPr/>
              <a:tblGrid>
                <a:gridCol w="2197100"/>
                <a:gridCol w="1862137"/>
                <a:gridCol w="1489075"/>
                <a:gridCol w="1555750"/>
                <a:gridCol w="1682750"/>
              </a:tblGrid>
              <a:tr h="165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Показатели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Первоначально принятый бюджет на 2017 год от 28.12.2016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№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Плановые бюджетные назначения на 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Плановые бюджетные назначения на 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Плановые бюджетные назначения на 2020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I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.Доходы,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7235,0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8922,3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6790,9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6971,6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II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.Расходы, расходы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7732,3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9322,3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7225,9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7411,6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189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III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.Дефицит и источники его покрытия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-497,3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-400,0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-435,0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-440,0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и по запросу доходы бюдже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14438"/>
            <a:ext cx="8643938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69" name="Rectangle 5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</a:rPr>
              <a:t>ДОХОДЫ </a:t>
            </a:r>
            <a:r>
              <a:rPr lang="ru-RU" sz="2800" b="1" smtClean="0">
                <a:solidFill>
                  <a:srgbClr val="FF0000"/>
                </a:solidFill>
                <a:latin typeface="Arial" charset="0"/>
              </a:rPr>
              <a:t>ПРОЕКТА </a:t>
            </a: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</a:rPr>
              <a:t>БЮДЖЕТА</a:t>
            </a:r>
            <a:r>
              <a:rPr lang="ru-RU" sz="220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220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200" smtClean="0">
                <a:solidFill>
                  <a:schemeClr val="tx2"/>
                </a:solidFill>
                <a:latin typeface="Times New Roman" pitchFamily="18" charset="0"/>
              </a:rPr>
              <a:t>поступающие в бюджет денежные средства</a:t>
            </a:r>
          </a:p>
        </p:txBody>
      </p:sp>
      <p:sp>
        <p:nvSpPr>
          <p:cNvPr id="23556" name="Oval 5"/>
          <p:cNvSpPr>
            <a:spLocks noChangeArrowheads="1"/>
          </p:cNvSpPr>
          <p:nvPr/>
        </p:nvSpPr>
        <p:spPr bwMode="auto">
          <a:xfrm>
            <a:off x="357188" y="2000250"/>
            <a:ext cx="7929562" cy="10080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НАЛОГОВЫЕ ДОХОДЫ</a:t>
            </a:r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 flipV="1">
            <a:off x="428625" y="3286125"/>
            <a:ext cx="7858125" cy="865188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ru-RU"/>
              <a:t>НЕНАЛОГОВЫЕ ДОХОДЫ</a:t>
            </a:r>
          </a:p>
        </p:txBody>
      </p:sp>
      <p:sp>
        <p:nvSpPr>
          <p:cNvPr id="23558" name="Oval 5"/>
          <p:cNvSpPr>
            <a:spLocks noChangeArrowheads="1"/>
          </p:cNvSpPr>
          <p:nvPr/>
        </p:nvSpPr>
        <p:spPr bwMode="auto">
          <a:xfrm flipV="1">
            <a:off x="323850" y="4437063"/>
            <a:ext cx="8105775" cy="1081087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ru-RU"/>
              <a:t>БЕЗВОЗМЕЗДНЫЕ ПОСТУПЛЕНИЯ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6090</TotalTime>
  <Words>798</Words>
  <Application>Microsoft Office PowerPoint</Application>
  <PresentationFormat>Экран (4:3)</PresentationFormat>
  <Paragraphs>172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Лист</vt:lpstr>
      <vt:lpstr>Презентация PowerPoint</vt:lpstr>
      <vt:lpstr> </vt:lpstr>
      <vt:lpstr>Главной идеологией  бюджетной политики Каменно-Балковского сельского поселения является:</vt:lpstr>
      <vt:lpstr> Бюджет 2018 года                      Бюджет                                                                                  на 2018-2020 годы</vt:lpstr>
      <vt:lpstr>Презентация PowerPoint</vt:lpstr>
      <vt:lpstr>Финансовое обеспечение Указов Президента Российской Федерации на 2018 год</vt:lpstr>
      <vt:lpstr>Презентация PowerPoint</vt:lpstr>
      <vt:lpstr>  Основные характеристики проекта бюджета Каменно-Балковского сельского поселения Орловского района на 2018 год  и плановый период 2019 и 2020 годов                         тыс.рублей </vt:lpstr>
      <vt:lpstr>ДОХОДЫ ПРОЕКТА БЮДЖЕТА поступающие в бюджет денежные средства</vt:lpstr>
      <vt:lpstr>НАЛОГОВЫЕ И НЕНАЛОГОВЫЕ ДОХОДЫ ПРОЕКТА БЮДЖЕТА КАМЕННО-БАЛКОВСКОГО СЕЛЬСКОГО ПОСЕЛЕНИЯ ОРЛОВСКОГО РАЙОНА                                                                                                    Тыс. рублей</vt:lpstr>
      <vt:lpstr>Структура налоговых и неналоговых доходов проекта бюджета Орловского сельского поселения Орловского района в 2018 году        (тыс.рублей)</vt:lpstr>
      <vt:lpstr>Крупнейшие налогоплательщики Каменно-Балковского сельского поселения  Орловского района</vt:lpstr>
      <vt:lpstr>Безвозмездные поступления из областного бюджета                                                                                                            тыс.рублей</vt:lpstr>
      <vt:lpstr>Структура расходов по разделам бюджетной классификации (%)</vt:lpstr>
      <vt:lpstr>Расходы на БЛАГОУСТРОЙСТВО территории Каменно-Балковского сельского поселения  в 2018 году</vt:lpstr>
      <vt:lpstr> Приоритеты инвестиционных расходов  проекта бюджета на 2018-2020 годы                      (тыс. руб.)             </vt:lpstr>
      <vt:lpstr>Доля муниципальных программ в общем объеме расходов проекта бюджета, запланированных на реализацию муниципальных программ Каменно-Балковского сельского поселения Орловского района  в 2018 году</vt:lpstr>
      <vt:lpstr>Расходы проекта бюджета Каменно-Балковского сельского поселения Орловского района, формируемые в рамках муниципальных программ Каменно-Балковского сельского поселения Орловского района и не программные расходы</vt:lpstr>
      <vt:lpstr>Особенности межбюджетных отношений в 2018 году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принципы формирования бюджета Орловского района на 2013 год и на плановый период 2014 и 2015 годов</dc:title>
  <dc:creator>User</dc:creator>
  <cp:lastModifiedBy>user</cp:lastModifiedBy>
  <cp:revision>568</cp:revision>
  <dcterms:created xsi:type="dcterms:W3CDTF">2012-10-21T15:40:11Z</dcterms:created>
  <dcterms:modified xsi:type="dcterms:W3CDTF">2018-02-22T06:02:02Z</dcterms:modified>
</cp:coreProperties>
</file>