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373" r:id="rId15"/>
    <p:sldId id="409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>
        <p:scale>
          <a:sx n="75" d="100"/>
          <a:sy n="75" d="100"/>
        </p:scale>
        <p:origin x="-1176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0.10471751613084557"/>
          <c:y val="2.6631052602291399E-4"/>
          <c:w val="0.87205712983817163"/>
          <c:h val="0.71549291296018336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51.6</c:v>
                </c:pt>
                <c:pt idx="1">
                  <c:v>59.1</c:v>
                </c:pt>
                <c:pt idx="2">
                  <c:v>64.599999999999994</c:v>
                </c:pt>
                <c:pt idx="3">
                  <c:v>69.900000000000006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1.4692275495667718E-2"/>
                  <c:y val="-7.6817020647102094E-2"/>
                </c:manualLayout>
              </c:layout>
              <c:showVal val="1"/>
            </c:dLbl>
            <c:dLbl>
              <c:idx val="1"/>
              <c:layout>
                <c:manualLayout>
                  <c:x val="1.9099958144367987E-2"/>
                  <c:y val="-7.9011792665590524E-2"/>
                </c:manualLayout>
              </c:layout>
              <c:showVal val="1"/>
            </c:dLbl>
            <c:dLbl>
              <c:idx val="2"/>
              <c:layout>
                <c:manualLayout>
                  <c:x val="1.0284592846967425E-2"/>
                  <c:y val="-7.9011792665590524E-2"/>
                </c:manualLayout>
              </c:layout>
              <c:showVal val="1"/>
            </c:dLbl>
            <c:dLbl>
              <c:idx val="3"/>
              <c:layout>
                <c:manualLayout>
                  <c:x val="2.0569185693934681E-2"/>
                  <c:y val="-7.9011792665590524E-2"/>
                </c:manualLayout>
              </c:layout>
              <c:showVal val="1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2.1</c:v>
                </c:pt>
                <c:pt idx="2">
                  <c:v>2.8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безопасть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0.2</c:v>
                </c:pt>
                <c:pt idx="2">
                  <c:v>0.2</c:v>
                </c:pt>
                <c:pt idx="3">
                  <c:v>0.30000000000000004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2.4</c:v>
                </c:pt>
                <c:pt idx="2">
                  <c:v>3.3</c:v>
                </c:pt>
                <c:pt idx="3">
                  <c:v>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30.9</c:v>
                </c:pt>
                <c:pt idx="1">
                  <c:v>14.1</c:v>
                </c:pt>
                <c:pt idx="2">
                  <c:v>15.5</c:v>
                </c:pt>
                <c:pt idx="3">
                  <c:v>15.8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Культура.кинематография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14.6</c:v>
                </c:pt>
                <c:pt idx="1">
                  <c:v>21.9</c:v>
                </c:pt>
                <c:pt idx="2">
                  <c:v>13.4</c:v>
                </c:pt>
                <c:pt idx="3">
                  <c:v>7.6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Lbl>
              <c:idx val="0"/>
              <c:layout>
                <c:manualLayout>
                  <c:x val="1.0284592846967425E-2"/>
                  <c:y val="-6.584316055465872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3223047946100869E-2"/>
                  <c:y val="-7.9011792665590524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8.8153652974006375E-3"/>
                  <c:y val="-8.1206564684079538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7630730594801209E-2"/>
                  <c:y val="-8.1206564684079538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0.30000000000000004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</c:numCache>
            </c:numRef>
          </c:val>
        </c:ser>
        <c:ser>
          <c:idx val="9"/>
          <c:order val="9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1.4692159808459044E-2"/>
                  <c:y val="-8.7790880739544844E-2"/>
                </c:manualLayout>
              </c:layout>
              <c:showVal val="1"/>
            </c:dLbl>
            <c:dLbl>
              <c:idx val="1"/>
              <c:layout>
                <c:manualLayout>
                  <c:x val="3.0853778540902273E-2"/>
                  <c:y val="-8.7790880739544844E-2"/>
                </c:manualLayout>
              </c:layout>
              <c:showVal val="1"/>
            </c:dLbl>
            <c:dLbl>
              <c:idx val="2"/>
              <c:layout>
                <c:manualLayout>
                  <c:x val="5.8769101982671899E-3"/>
                  <c:y val="-8.7790880739544844E-2"/>
                </c:manualLayout>
              </c:layout>
              <c:showVal val="1"/>
            </c:dLbl>
            <c:dLbl>
              <c:idx val="3"/>
              <c:layout>
                <c:manualLayout>
                  <c:x val="2.2038413243501552E-2"/>
                  <c:y val="-7.6817020647102094E-2"/>
                </c:manualLayout>
              </c:layout>
              <c:showVal val="1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2.7915207754560196E-2"/>
                  <c:y val="-6.5843160554658799E-3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100100352"/>
        <c:axId val="100118528"/>
        <c:axId val="0"/>
      </c:bar3DChart>
      <c:catAx>
        <c:axId val="1001003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1" b="1" i="1" baseline="0"/>
            </a:pPr>
            <a:endParaRPr lang="ru-RU"/>
          </a:p>
        </c:txPr>
        <c:crossAx val="100118528"/>
        <c:crosses val="autoZero"/>
        <c:auto val="1"/>
        <c:lblAlgn val="ctr"/>
        <c:lblOffset val="100"/>
      </c:catAx>
      <c:valAx>
        <c:axId val="100118528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100100352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2.1119324181626212E-2"/>
          <c:y val="0.67209245951243135"/>
          <c:w val="0.95881731784582891"/>
          <c:h val="0.31645716121671386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 w="25390"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Pt>
            <c:idx val="2"/>
            <c:spPr>
              <a:noFill/>
              <a:ln w="25390">
                <a:noFill/>
              </a:ln>
            </c:spPr>
          </c:dPt>
          <c:dPt>
            <c:idx val="3"/>
            <c:spPr>
              <a:noFill/>
              <a:ln w="25390">
                <a:noFill/>
              </a:ln>
            </c:spPr>
          </c:dPt>
          <c:dPt>
            <c:idx val="4"/>
            <c:spPr>
              <a:noFill/>
              <a:ln w="25390">
                <a:noFill/>
              </a:ln>
            </c:spPr>
          </c:dPt>
          <c:dLbls>
            <c:dLbl>
              <c:idx val="0"/>
              <c:layout>
                <c:manualLayout>
                  <c:x val="-4.5845186700612045E-3"/>
                  <c:y val="-4.317430099226896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.11211368857784501"/>
                  <c:y val="-0.1568996433404851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5390">
                <a:noFill/>
              </a:ln>
            </c:spPr>
            <c:dLblPos val="outEnd"/>
            <c:showPercent val="1"/>
          </c:dLbls>
          <c:cat>
            <c:strRef>
              <c:f>Лист1!$A$2:$A$6</c:f>
              <c:strCache>
                <c:ptCount val="2"/>
                <c:pt idx="1">
                  <c:v>Приобретение основных средств - 600,0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44378698224852"/>
          <c:y val="0.21181262729124239"/>
          <c:w val="0.3396449704142025"/>
          <c:h val="0.67209775967413676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225DFC-0D78-4DD3-882D-8F003409E59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76E905-8E36-49C2-99ED-86E96004A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795F-43D2-4910-A02A-D92B1324A53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62F9-70BE-4B59-91DF-03166B8C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CA84-A56F-4E68-AE99-FDE44CEB84E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79EB-423A-4247-B025-E7A063FCB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5DC-D2C1-45D4-AF62-C26055CFE67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4A35-4A10-4B23-9F05-2E4E32A80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847F-6A2C-4382-83A9-A6393C5C8F3C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8ACB-719A-4157-9C24-3389C6D7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D96E-924E-427C-8F88-D38170C5D1A5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AC5F-9F81-4825-B508-1369DCC7A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ACA4-48EE-48C7-B6D7-58C6863FAC5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5AC6-3198-45AE-893F-20057B5C8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E05-6D5B-407D-9F85-CB3EEBFEF51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2D7C-941C-4879-AF62-41FB34090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3868-1101-479D-A972-8263740FD4A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AE65-2658-49FA-8DE6-F0B2C4F6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DC05-7D0E-4DD9-967E-11443EF2A22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A0CB-2458-4C3C-9E7C-D5DC9D92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6760-AE36-4B7D-B550-D92E1236465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775F-72E2-4E2C-ACA1-EC26942A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BF6C-EFCF-4F17-AEC5-C0016F11049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AA10-B43A-470F-93AC-80CFD8FC8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5E94-1C58-468F-8E13-99FE4F6F711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3087-7218-47B5-8BB3-C125A4F79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F49C9-98B0-4351-94AB-519947EE607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466DA-405A-4905-AE78-EE3A7264B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85693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Администрация </a:t>
            </a:r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hlink"/>
                </a:solidFill>
              </a:rPr>
              <a:t>БЮДЖЕТА 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на </a:t>
            </a:r>
            <a:r>
              <a:rPr lang="ru-RU" sz="4000" b="1" dirty="0" smtClean="0">
                <a:solidFill>
                  <a:schemeClr val="hlink"/>
                </a:solidFill>
              </a:rPr>
              <a:t>2019 </a:t>
            </a:r>
            <a:r>
              <a:rPr lang="ru-RU" sz="4000" b="1" dirty="0">
                <a:solidFill>
                  <a:schemeClr val="hlink"/>
                </a:solidFill>
              </a:rPr>
              <a:t>год и на плановый период </a:t>
            </a:r>
            <a:r>
              <a:rPr lang="ru-RU" sz="4000" b="1" dirty="0" smtClean="0">
                <a:solidFill>
                  <a:schemeClr val="hlink"/>
                </a:solidFill>
              </a:rPr>
              <a:t>2020 </a:t>
            </a:r>
            <a:r>
              <a:rPr lang="ru-RU" sz="4000" b="1" dirty="0">
                <a:solidFill>
                  <a:schemeClr val="hlink"/>
                </a:solidFill>
              </a:rPr>
              <a:t>и </a:t>
            </a:r>
            <a:r>
              <a:rPr lang="ru-RU" sz="4000" b="1" dirty="0" smtClean="0">
                <a:solidFill>
                  <a:schemeClr val="hlink"/>
                </a:solidFill>
              </a:rPr>
              <a:t>2021 </a:t>
            </a:r>
            <a:r>
              <a:rPr lang="ru-RU" sz="4000" b="1" dirty="0">
                <a:solidFill>
                  <a:schemeClr val="hlink"/>
                </a:solidFill>
              </a:rPr>
              <a:t>годов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70C0"/>
                </a:solidFill>
              </a:rPr>
              <a:t>НАЛОГОВЫЕ И НЕНАЛОГОВЫЕ ДОХОДЫ </a:t>
            </a:r>
            <a:r>
              <a:rPr lang="ru-RU" sz="2000" b="1" dirty="0" smtClean="0">
                <a:solidFill>
                  <a:srgbClr val="0070C0"/>
                </a:solidFill>
              </a:rPr>
              <a:t>БЮДЖЕТА </a:t>
            </a:r>
            <a:r>
              <a:rPr lang="ru-RU" sz="2000" b="1" dirty="0" smtClean="0">
                <a:solidFill>
                  <a:srgbClr val="0070C0"/>
                </a:solidFill>
              </a:rPr>
              <a:t>КАМЕННО-БАЛКОВСКОГО СЕЛЬСКОГО ПОСЕЛЕНИЯ ОРЛОВСКОГО РАЙОНА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04200" cy="3746500"/>
        </p:xfrm>
        <a:graphic>
          <a:graphicData uri="http://schemas.openxmlformats.org/presentationml/2006/ole">
            <p:oleObj spid="_x0000_s208913" name="Worksheet" r:id="rId4" imgW="6153184" imgH="280990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налоговых и неналоговых доходов 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бюджета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000" b="1" dirty="0" err="1" smtClean="0">
                <a:solidFill>
                  <a:srgbClr val="17375E"/>
                </a:solidFill>
                <a:latin typeface="Times New Roman" pitchFamily="18" charset="0"/>
              </a:rPr>
              <a:t>Каменно-Балковкого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 сельского поселения Орловского района в 2019 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673100" y="1349375"/>
          <a:ext cx="7797800" cy="5086350"/>
        </p:xfrm>
        <a:graphic>
          <a:graphicData uri="http://schemas.openxmlformats.org/presentationml/2006/ole">
            <p:oleObj spid="_x0000_s209937" name="Worksheet" r:id="rId3" imgW="5972192" imgH="389576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786812" cy="5291140"/>
        </p:xfrm>
        <a:graphic>
          <a:graphicData uri="http://schemas.openxmlformats.org/drawingml/2006/table">
            <a:tbl>
              <a:tblPr/>
              <a:tblGrid>
                <a:gridCol w="2178050"/>
                <a:gridCol w="1878012"/>
                <a:gridCol w="1651000"/>
                <a:gridCol w="1577975"/>
                <a:gridCol w="15017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 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2366,3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5196,3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1703,1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1328,7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2192,8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4697,1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1082,6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208,4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209,4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215,8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39738" y="889000"/>
          <a:ext cx="9026525" cy="621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hlink"/>
                </a:solidFill>
              </a:rPr>
              <a:t>Расходы на БЛАГОУСТРОЙСТВО территории </a:t>
            </a:r>
            <a:r>
              <a:rPr lang="ru-RU" sz="2400" i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i="1" dirty="0" smtClean="0">
                <a:solidFill>
                  <a:schemeClr val="hlink"/>
                </a:solidFill>
              </a:rPr>
              <a:t> сельского поселения  в 201</a:t>
            </a:r>
            <a:r>
              <a:rPr lang="ru-RU" sz="2400" i="1" dirty="0" smtClean="0">
                <a:solidFill>
                  <a:schemeClr val="hlink"/>
                </a:solidFill>
                <a:latin typeface="Arial" charset="0"/>
              </a:rPr>
              <a:t>9</a:t>
            </a:r>
            <a:r>
              <a:rPr lang="ru-RU" sz="2400" i="1" dirty="0" smtClean="0">
                <a:solidFill>
                  <a:schemeClr val="hlink"/>
                </a:solidFill>
              </a:rPr>
              <a:t> году</a:t>
            </a:r>
          </a:p>
        </p:txBody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4019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Уличное освещение – </a:t>
            </a:r>
            <a:r>
              <a:rPr lang="ru-RU" sz="1600" dirty="0" smtClean="0"/>
              <a:t>1074,6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4021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2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Вывоз </a:t>
            </a:r>
            <a:r>
              <a:rPr lang="ru-RU" sz="1600" dirty="0" err="1" smtClean="0">
                <a:latin typeface="Times New Roman" pitchFamily="18" charset="0"/>
              </a:rPr>
              <a:t>ртутесодержащих</a:t>
            </a:r>
            <a:r>
              <a:rPr lang="ru-RU" sz="1600" dirty="0" smtClean="0">
                <a:latin typeface="Times New Roman" pitchFamily="18" charset="0"/>
              </a:rPr>
              <a:t> предметов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– </a:t>
            </a:r>
            <a:r>
              <a:rPr lang="ru-RU" sz="1600" dirty="0" smtClean="0"/>
              <a:t>24,0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sp>
        <p:nvSpPr>
          <p:cNvPr id="214023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Сбор и вывоз мусора, выкос сорной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растительности </a:t>
            </a:r>
            <a:r>
              <a:rPr lang="ru-RU" sz="1600" dirty="0" smtClean="0">
                <a:latin typeface="Times New Roman" pitchFamily="18" charset="0"/>
              </a:rPr>
              <a:t>–</a:t>
            </a:r>
            <a:r>
              <a:rPr lang="ru-RU" sz="1600" dirty="0" smtClean="0"/>
              <a:t>177,5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4024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 noChangeArrowheads="1"/>
          </p:cNvPicPr>
          <p:nvPr/>
        </p:nvPicPr>
        <p:blipFill>
          <a:blip r:embed="rId2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2019-2021 годы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401638" y="1703388"/>
          <a:ext cx="8039100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</a:t>
            </a:r>
            <a:r>
              <a:rPr lang="ru-RU" sz="2000" b="1" dirty="0" err="1" smtClean="0">
                <a:solidFill>
                  <a:srgbClr val="254061"/>
                </a:solidFill>
              </a:rPr>
              <a:t>Каменно-Балковского</a:t>
            </a:r>
            <a:r>
              <a:rPr lang="ru-RU" sz="2000" b="1" dirty="0" smtClean="0">
                <a:solidFill>
                  <a:srgbClr val="254061"/>
                </a:solidFill>
              </a:rPr>
              <a:t> сельского поселения</a:t>
            </a:r>
            <a:r>
              <a:rPr lang="ru-RU" sz="2000" b="1" dirty="0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dirty="0" smtClean="0">
                <a:solidFill>
                  <a:srgbClr val="254061"/>
                </a:solidFill>
              </a:rPr>
            </a:br>
            <a:r>
              <a:rPr lang="ru-RU" sz="2000" b="1" dirty="0" smtClean="0">
                <a:solidFill>
                  <a:srgbClr val="254061"/>
                </a:solidFill>
              </a:rPr>
              <a:t>в 2019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Социальная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 поддержка граждан             0,0%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58,8 %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качественными жилищно-коммунальными услугами населения  13,4 %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физической культуры и спорта     0,4 %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268413"/>
            <a:ext cx="2592387" cy="15128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культуры и туризма 22,9 %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Охрана окружающей среды и рациональное природопользование     1,0%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Защита населения и территорий от чрезвычайных ситуаций  0,1 %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общественного порядка и противодействие преступности  0,1 %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068638"/>
            <a:ext cx="3240087" cy="2089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сельского хозяйства и регулирование рынков сельскохозяйственной продукции, сырья и продовольствия    0,4 %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7093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201</a:t>
            </a:r>
            <a:r>
              <a:rPr lang="ru-RU" b="1" dirty="0" smtClean="0">
                <a:latin typeface="Calibri" pitchFamily="34" charset="0"/>
              </a:rPr>
              <a:t>9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7094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20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7095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7096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7097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6894,6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7633,2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215,4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7010,5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205,4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22,1</a:t>
            </a:r>
          </a:p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межбюджетных отношений в 2019 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4% 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403152"/>
                </a:solidFill>
              </a:rPr>
              <a:t>Б</a:t>
            </a:r>
            <a:r>
              <a:rPr lang="ru-RU" sz="2000" b="1" dirty="0" smtClean="0">
                <a:solidFill>
                  <a:srgbClr val="403152"/>
                </a:solidFill>
              </a:rPr>
              <a:t>юджета </a:t>
            </a:r>
            <a:r>
              <a:rPr lang="ru-RU" sz="2000" b="1" dirty="0" err="1">
                <a:solidFill>
                  <a:srgbClr val="403152"/>
                </a:solidFill>
              </a:rPr>
              <a:t>Каменно-Балковского</a:t>
            </a:r>
            <a:r>
              <a:rPr lang="ru-RU" sz="2000" b="1" dirty="0">
                <a:solidFill>
                  <a:srgbClr val="403152"/>
                </a:solidFill>
              </a:rPr>
              <a:t>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0938" y="908050"/>
            <a:ext cx="1357312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</a:rPr>
              <a:t>областного </a:t>
            </a:r>
            <a:r>
              <a:rPr lang="ru-RU" dirty="0">
                <a:solidFill>
                  <a:srgbClr val="FFFFFF"/>
                </a:solidFill>
              </a:rPr>
              <a:t>закона «Об областном бюджете на </a:t>
            </a:r>
            <a:r>
              <a:rPr lang="ru-RU" dirty="0" smtClean="0">
                <a:solidFill>
                  <a:srgbClr val="FFFFFF"/>
                </a:solidFill>
              </a:rPr>
              <a:t>2019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2020 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ru-RU" dirty="0" smtClean="0">
                <a:solidFill>
                  <a:srgbClr val="FFFFFF"/>
                </a:solidFill>
              </a:rPr>
              <a:t>2021 </a:t>
            </a:r>
            <a:r>
              <a:rPr lang="ru-RU" dirty="0">
                <a:solidFill>
                  <a:srgbClr val="FFFFFF"/>
                </a:solidFill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Об </a:t>
            </a:r>
            <a:r>
              <a:rPr lang="ru-RU" b="1" dirty="0" smtClean="0">
                <a:solidFill>
                  <a:schemeClr val="bg1"/>
                </a:solidFill>
              </a:rPr>
              <a:t>утверждении порядка и срока составления  бюджета 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на период </a:t>
            </a:r>
            <a:r>
              <a:rPr lang="ru-RU" b="1" dirty="0" smtClean="0">
                <a:solidFill>
                  <a:schemeClr val="bg1"/>
                </a:solidFill>
              </a:rPr>
              <a:t>2019-2021 </a:t>
            </a:r>
            <a:r>
              <a:rPr lang="ru-RU" b="1" dirty="0">
                <a:solidFill>
                  <a:schemeClr val="bg1"/>
                </a:solidFill>
              </a:rPr>
              <a:t>годов (</a:t>
            </a:r>
            <a:r>
              <a:rPr lang="ru-RU" b="1" dirty="0" err="1">
                <a:solidFill>
                  <a:schemeClr val="bg1"/>
                </a:solidFill>
              </a:rPr>
              <a:t>Простановление</a:t>
            </a:r>
            <a:r>
              <a:rPr lang="ru-RU" b="1" dirty="0">
                <a:solidFill>
                  <a:schemeClr val="bg1"/>
                </a:solidFill>
              </a:rPr>
              <a:t>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от </a:t>
            </a:r>
            <a:r>
              <a:rPr lang="ru-RU" b="1" dirty="0" smtClean="0">
                <a:solidFill>
                  <a:schemeClr val="bg1"/>
                </a:solidFill>
              </a:rPr>
              <a:t>27.06.2018 </a:t>
            </a:r>
            <a:r>
              <a:rPr lang="ru-RU" b="1" dirty="0">
                <a:solidFill>
                  <a:schemeClr val="bg1"/>
                </a:solidFill>
              </a:rPr>
              <a:t>№ </a:t>
            </a:r>
            <a:r>
              <a:rPr lang="ru-RU" b="1" dirty="0" smtClean="0">
                <a:solidFill>
                  <a:schemeClr val="bg1"/>
                </a:solidFill>
              </a:rPr>
              <a:t>115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Об основных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 Орловского района на  </a:t>
            </a:r>
            <a:r>
              <a:rPr lang="ru-RU" b="1" dirty="0" smtClean="0">
                <a:solidFill>
                  <a:srgbClr val="FFFFFF"/>
                </a:solidFill>
              </a:rPr>
              <a:t>2019-2021 </a:t>
            </a:r>
            <a:r>
              <a:rPr lang="ru-RU" b="1" dirty="0">
                <a:solidFill>
                  <a:srgbClr val="FFFFFF"/>
                </a:solidFill>
              </a:rPr>
              <a:t>годы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rgbClr val="FFFFFF"/>
                </a:solidFill>
              </a:rPr>
              <a:t> сельского поселения №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188 </a:t>
            </a:r>
            <a:r>
              <a:rPr lang="ru-RU" b="1" dirty="0">
                <a:solidFill>
                  <a:srgbClr val="FFFFFF"/>
                </a:solidFill>
              </a:rPr>
              <a:t>от </a:t>
            </a:r>
            <a:r>
              <a:rPr lang="ru-RU" b="1" dirty="0" smtClean="0">
                <a:solidFill>
                  <a:srgbClr val="FFFFFF"/>
                </a:solidFill>
              </a:rPr>
              <a:t>01.11.2018) 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</a:t>
            </a:r>
            <a:r>
              <a:rPr lang="ru-RU" b="1" dirty="0" smtClean="0">
                <a:solidFill>
                  <a:schemeClr val="tx1"/>
                </a:solidFill>
              </a:rPr>
              <a:t>бюджета </a:t>
            </a:r>
            <a:r>
              <a:rPr lang="ru-RU" b="1" dirty="0" err="1">
                <a:solidFill>
                  <a:schemeClr val="tx1"/>
                </a:solidFill>
              </a:rPr>
              <a:t>Каменно-Балковского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Орловского района на 2018 год и плановый период 2019 и 2020 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Принятый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бюджет </a:t>
            </a:r>
            <a:r>
              <a:rPr lang="ru-RU" dirty="0" err="1">
                <a:solidFill>
                  <a:srgbClr val="FFFFFF"/>
                </a:solidFill>
                <a:latin typeface="Calibri" pitchFamily="34" charset="0"/>
              </a:rPr>
              <a:t>Каменно-Балковского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 сельского поселения Орловского района на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2019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 и на плановый период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2020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2021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19138" name="Picture 7" descr="DSCN3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Обеспечение устойчивости и сбалансированности </a:t>
            </a:r>
          </a:p>
          <a:p>
            <a:pPr algn="ctr"/>
            <a:r>
              <a:rPr lang="ru-RU" dirty="0" smtClean="0"/>
              <a:t>бюджета </a:t>
            </a:r>
            <a:r>
              <a:rPr lang="ru-RU" dirty="0" err="1"/>
              <a:t>Каменно-Балковского</a:t>
            </a:r>
            <a:r>
              <a:rPr lang="ru-RU" dirty="0"/>
              <a:t> сельского поселения </a:t>
            </a:r>
          </a:p>
          <a:p>
            <a:pPr algn="ctr"/>
            <a:r>
              <a:rPr lang="ru-RU" dirty="0"/>
              <a:t>Орловского района</a:t>
            </a:r>
          </a:p>
          <a:p>
            <a:pPr algn="ctr"/>
            <a:endParaRPr lang="ru-RU" dirty="0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Бюджет 2019 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			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                   б</a:t>
            </a:r>
            <a:r>
              <a:rPr lang="ru-RU" sz="2400" b="1" i="1" dirty="0" smtClean="0">
                <a:solidFill>
                  <a:srgbClr val="FF0000"/>
                </a:solidFill>
              </a:rPr>
              <a:t>юджет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         на 2019-2021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7375E"/>
                </a:solidFill>
              </a:rPr>
              <a:t>ПРОЕКТ БЮДЖЕТНОГО ПРОГНОЗА КАМЕННО-БАЛКОВСКОГО СЕЛЬСКОГО ПОСЕЛЕНИЯ НА ДОЛГОСРОЧНЫЙ ПЕРИОД  2017-2022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Основная идеология бюджетного прогноза Каменно-Балковского сельского поселения на период 2017-2022 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2019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946,6 тыс.рублей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 dirty="0" smtClean="0">
                <a:solidFill>
                  <a:schemeClr val="tx1"/>
                </a:solidFill>
              </a:rPr>
              <a:t>бюджета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 dirty="0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smtClean="0">
                <a:solidFill>
                  <a:schemeClr val="hlink"/>
                </a:solidFill>
              </a:rPr>
              <a:t>бюджета Каменно-Балковского сельского поселения Орловского района на 2018 год</a:t>
            </a:r>
            <a:r>
              <a:rPr lang="en-US" sz="2400" b="1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 и плановый период 2019 и 2020 годов                </a:t>
            </a:r>
            <a:r>
              <a:rPr lang="ru-RU" sz="800" b="1" smtClean="0">
                <a:solidFill>
                  <a:schemeClr val="hlink"/>
                </a:solidFill>
              </a:rPr>
              <a:t/>
            </a:r>
            <a:br>
              <a:rPr lang="ru-RU" sz="800" b="1" smtClean="0">
                <a:solidFill>
                  <a:schemeClr val="hlink"/>
                </a:solidFill>
              </a:rPr>
            </a:br>
            <a:r>
              <a:rPr lang="ru-RU" sz="800" b="1" smtClean="0">
                <a:solidFill>
                  <a:schemeClr val="hlink"/>
                </a:solidFill>
              </a:rPr>
              <a:t>							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r>
              <a:rPr lang="ru-RU" sz="1200" b="1" smtClean="0">
                <a:solidFill>
                  <a:schemeClr val="hlink"/>
                </a:solidFill>
              </a:rPr>
              <a:t>тыс.рублей</a:t>
            </a:r>
            <a:r>
              <a:rPr lang="ru-RU" sz="1200" b="1" smtClean="0">
                <a:solidFill>
                  <a:srgbClr val="953735"/>
                </a:solidFill>
              </a:rPr>
              <a:t/>
            </a:r>
            <a:br>
              <a:rPr lang="ru-RU" sz="1200" b="1" smtClean="0">
                <a:solidFill>
                  <a:srgbClr val="953735"/>
                </a:solidFill>
              </a:rPr>
            </a:br>
            <a:endParaRPr lang="ru-RU" sz="1200" b="1" smtClean="0">
              <a:solidFill>
                <a:srgbClr val="953735"/>
              </a:solidFill>
            </a:endParaRPr>
          </a:p>
        </p:txBody>
      </p:sp>
      <p:graphicFrame>
        <p:nvGraphicFramePr>
          <p:cNvPr id="22568" name="Group 40"/>
          <p:cNvGraphicFramePr>
            <a:graphicFrameLocks noGrp="1"/>
          </p:cNvGraphicFramePr>
          <p:nvPr/>
        </p:nvGraphicFramePr>
        <p:xfrm>
          <a:off x="357188" y="2060575"/>
          <a:ext cx="8786812" cy="457231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2017 год от 28.12.2016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7422,9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10248,9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6971,6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7080,7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7848,6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10248,9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7446,7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7565,8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-425,7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475,1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485,1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6215</TotalTime>
  <Words>795</Words>
  <Application>Microsoft Office PowerPoint</Application>
  <PresentationFormat>Экран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Лист Microsoft Office Excel 97-2003</vt:lpstr>
      <vt:lpstr>Worksheet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2019 года                        бюджета                                                                                  на 2019-2021 годы</vt:lpstr>
      <vt:lpstr>Слайд 5</vt:lpstr>
      <vt:lpstr>Финансовое обеспечение Указов Президента Российской Федерации на 2019 год</vt:lpstr>
      <vt:lpstr>Слайд 7</vt:lpstr>
      <vt:lpstr>  Основные характеристики проекта бюджета Каменно-Балковского сельского поселения Орловского района на 2018 год  и плановый период 2019 и 2020 годов                         тыс.рублей </vt:lpstr>
      <vt:lpstr>ДОХОДЫ БЮДЖЕТА поступающие в бюджет денежные средства</vt:lpstr>
      <vt:lpstr>НАЛОГОВЫЕ И НЕНАЛОГОВЫЕ ДОХОДЫ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бюджета Каменно-Балковкого сельского поселения Орловского района в 2019 году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Структура расходов по разделам бюджетной классификации (%)</vt:lpstr>
      <vt:lpstr>Расходы на БЛАГОУСТРОЙСТВО территории Каменно-Балковского сельского поселения  в 2019 году</vt:lpstr>
      <vt:lpstr> Приоритеты инвестиционных расходов  проекта бюджета на 2019-2021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2019 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2019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589</cp:revision>
  <dcterms:created xsi:type="dcterms:W3CDTF">2012-10-21T15:40:11Z</dcterms:created>
  <dcterms:modified xsi:type="dcterms:W3CDTF">2019-02-19T10:33:10Z</dcterms:modified>
</cp:coreProperties>
</file>