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88" r:id="rId3"/>
    <p:sldId id="287" r:id="rId4"/>
    <p:sldId id="292" r:id="rId5"/>
    <p:sldId id="289" r:id="rId6"/>
    <p:sldId id="290" r:id="rId7"/>
    <p:sldId id="263" r:id="rId8"/>
    <p:sldId id="265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8" autoAdjust="0"/>
    <p:restoredTop sz="86408" autoAdjust="0"/>
  </p:normalViewPr>
  <p:slideViewPr>
    <p:cSldViewPr>
      <p:cViewPr>
        <p:scale>
          <a:sx n="50" d="100"/>
          <a:sy n="50" d="100"/>
        </p:scale>
        <p:origin x="-510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91C13-E42A-4A39-B666-E727032FC7F4}" type="datetimeFigureOut">
              <a:rPr lang="ru-RU"/>
              <a:pPr>
                <a:defRPr/>
              </a:pPr>
              <a:t>14.05.2015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4E5F2-6A1A-493E-911E-6C85AB7E21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DBE97-5D8C-411A-81A2-0BBF100D05E8}" type="datetimeFigureOut">
              <a:rPr lang="ru-RU"/>
              <a:pPr>
                <a:defRPr/>
              </a:pPr>
              <a:t>14.05.2015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FBC5C-7979-4F04-852F-2A6029030A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0980E-B383-4C68-9772-A49EFE41D866}" type="datetimeFigureOut">
              <a:rPr lang="ru-RU"/>
              <a:pPr>
                <a:defRPr/>
              </a:pPr>
              <a:t>14.05.2015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2A071-B22F-495B-A482-9A7DDF1A36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96AD0-E520-4FEB-B884-CEB39352F7E7}" type="datetimeFigureOut">
              <a:rPr lang="ru-RU"/>
              <a:pPr>
                <a:defRPr/>
              </a:pPr>
              <a:t>14.05.2015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1A860-3FFE-4549-AC3C-4590C603B4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EC5D0-298B-48FC-A698-4E382D7C604A}" type="datetimeFigureOut">
              <a:rPr lang="ru-RU"/>
              <a:pPr>
                <a:defRPr/>
              </a:pPr>
              <a:t>14.05.2015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9D998-832C-419F-8D23-5F730A57FD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17F0F-B656-4C8C-8F1D-2E37EE55C0BA}" type="datetimeFigureOut">
              <a:rPr lang="ru-RU"/>
              <a:pPr>
                <a:defRPr/>
              </a:pPr>
              <a:t>14.05.2015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D5FDD-F5BD-45BD-BE63-D03E8C9E3A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1A705-4314-4370-B237-7C980451D9E6}" type="datetimeFigureOut">
              <a:rPr lang="ru-RU"/>
              <a:pPr>
                <a:defRPr/>
              </a:pPr>
              <a:t>14.05.2015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150FC-FE33-493E-A8D4-B51CA651A2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CEC12-6C03-4CDB-86FF-1A43782FE269}" type="datetimeFigureOut">
              <a:rPr lang="ru-RU"/>
              <a:pPr>
                <a:defRPr/>
              </a:pPr>
              <a:t>14.05.2015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8CFE1-4ECA-4D77-BA68-83356CD06A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F8CE9-9B87-4ABA-A48B-C558AE5E1605}" type="datetimeFigureOut">
              <a:rPr lang="ru-RU"/>
              <a:pPr>
                <a:defRPr/>
              </a:pPr>
              <a:t>14.05.2015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EC87D-4CE6-4838-9318-A4AFCD427A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FC17D-2008-4F61-B51F-C79A074AF5C5}" type="datetimeFigureOut">
              <a:rPr lang="ru-RU"/>
              <a:pPr>
                <a:defRPr/>
              </a:pPr>
              <a:t>14.05.2015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40FC1-3384-4259-B8D4-62B915F6C4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9AE39-FC99-44C7-86C4-F00D4E709336}" type="datetimeFigureOut">
              <a:rPr lang="ru-RU"/>
              <a:pPr>
                <a:defRPr/>
              </a:pPr>
              <a:t>14.05.2015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5A559-D5B6-4996-B0B1-0604C7BADA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536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213D800-72D1-44B4-A25E-755B910ED748}" type="datetimeFigureOut">
              <a:rPr lang="ru-RU"/>
              <a:pPr>
                <a:defRPr/>
              </a:pPr>
              <a:t>14.05.2015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3E64CE0-347C-4B6C-AA58-CB3C7F5B69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750" y="188913"/>
            <a:ext cx="8064500" cy="17272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ru-RU" sz="2500" smtClean="0">
                <a:solidFill>
                  <a:schemeClr val="tx1"/>
                </a:solidFill>
              </a:rPr>
              <a:t> </a:t>
            </a:r>
            <a:r>
              <a:rPr lang="ru-RU" sz="2500" smtClean="0">
                <a:solidFill>
                  <a:schemeClr val="tx1"/>
                </a:solidFill>
                <a:latin typeface="Arial" charset="0"/>
              </a:rPr>
              <a:t>Каменно-Балковское</a:t>
            </a:r>
            <a:r>
              <a:rPr lang="ru-RU" sz="2500" smtClean="0">
                <a:solidFill>
                  <a:schemeClr val="tx1"/>
                </a:solidFill>
              </a:rPr>
              <a:t> сельское поселение Орловского района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750" y="2276475"/>
            <a:ext cx="8064500" cy="32400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ru-RU" b="1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ru-RU" b="1" smtClean="0">
                <a:solidFill>
                  <a:schemeClr val="tx1"/>
                </a:solidFill>
              </a:rPr>
              <a:t>Исполнение бюджета </a:t>
            </a:r>
            <a:r>
              <a:rPr lang="ru-RU" b="1" smtClean="0">
                <a:solidFill>
                  <a:schemeClr val="tx1"/>
                </a:solidFill>
                <a:latin typeface="Arial" charset="0"/>
              </a:rPr>
              <a:t>Каменно-Балковского</a:t>
            </a:r>
            <a:r>
              <a:rPr lang="ru-RU" b="1" smtClean="0">
                <a:solidFill>
                  <a:schemeClr val="tx1"/>
                </a:solidFill>
              </a:rPr>
              <a:t> сельского поселения Орловского района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b="1" smtClean="0">
                <a:solidFill>
                  <a:schemeClr val="tx1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3400" b="1" u="sng" smtClean="0">
                <a:solidFill>
                  <a:schemeClr val="tx1"/>
                </a:solidFill>
              </a:rPr>
              <a:t>за 2014 год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rgbClr val="17375E"/>
                </a:solidFill>
              </a:rPr>
              <a:t>Динамика исполнения доходов  бюджета</a:t>
            </a:r>
            <a:r>
              <a:rPr lang="ru-RU" sz="2400" smtClean="0">
                <a:solidFill>
                  <a:srgbClr val="17375E"/>
                </a:solidFill>
              </a:rPr>
              <a:t/>
            </a:r>
            <a:br>
              <a:rPr lang="ru-RU" sz="2400" smtClean="0">
                <a:solidFill>
                  <a:srgbClr val="17375E"/>
                </a:solidFill>
              </a:rPr>
            </a:br>
            <a:r>
              <a:rPr lang="ru-RU" sz="2400" b="1" smtClean="0">
                <a:solidFill>
                  <a:srgbClr val="17375E"/>
                </a:solidFill>
              </a:rPr>
              <a:t>  </a:t>
            </a:r>
            <a:r>
              <a:rPr lang="ru-RU" sz="2400" b="1" smtClean="0">
                <a:solidFill>
                  <a:srgbClr val="17375E"/>
                </a:solidFill>
                <a:latin typeface="Arial" charset="0"/>
              </a:rPr>
              <a:t>Каменно-Балковского</a:t>
            </a:r>
            <a:r>
              <a:rPr lang="ru-RU" sz="2400" b="1" smtClean="0">
                <a:solidFill>
                  <a:srgbClr val="17375E"/>
                </a:solidFill>
              </a:rPr>
              <a:t> сельского поселения </a:t>
            </a:r>
            <a:r>
              <a:rPr lang="ru-RU" sz="2400" b="1" smtClean="0">
                <a:solidFill>
                  <a:srgbClr val="17375E"/>
                </a:solidFill>
                <a:latin typeface="Arial" charset="0"/>
              </a:rPr>
              <a:t>Орловского района</a:t>
            </a:r>
            <a:r>
              <a:rPr lang="ru-RU" sz="2400" b="1" smtClean="0">
                <a:solidFill>
                  <a:srgbClr val="17375E"/>
                </a:solidFill>
              </a:rPr>
              <a:t>  </a:t>
            </a:r>
            <a:br>
              <a:rPr lang="ru-RU" sz="2400" b="1" smtClean="0">
                <a:solidFill>
                  <a:srgbClr val="17375E"/>
                </a:solidFill>
              </a:rPr>
            </a:br>
            <a:r>
              <a:rPr lang="ru-RU" sz="2400" b="1" smtClean="0">
                <a:solidFill>
                  <a:srgbClr val="17375E"/>
                </a:solidFill>
              </a:rPr>
              <a:t>  							</a:t>
            </a:r>
            <a:r>
              <a:rPr lang="en-US" sz="1600" smtClean="0"/>
              <a:t>(</a:t>
            </a:r>
            <a:r>
              <a:rPr lang="ru-RU" sz="1600" smtClean="0"/>
              <a:t>тыс. рублей</a:t>
            </a:r>
            <a:r>
              <a:rPr lang="en-US" sz="1600" smtClean="0"/>
              <a:t>)</a:t>
            </a:r>
            <a:endParaRPr lang="ru-RU" sz="1600" smtClean="0"/>
          </a:p>
        </p:txBody>
      </p:sp>
      <p:graphicFrame>
        <p:nvGraphicFramePr>
          <p:cNvPr id="1040" name="Object 16"/>
          <p:cNvGraphicFramePr>
            <a:graphicFrameLocks noGrp="1"/>
          </p:cNvGraphicFramePr>
          <p:nvPr>
            <p:ph idx="1"/>
          </p:nvPr>
        </p:nvGraphicFramePr>
        <p:xfrm>
          <a:off x="857250" y="1628775"/>
          <a:ext cx="7427913" cy="4176713"/>
        </p:xfrm>
        <a:graphic>
          <a:graphicData uri="http://schemas.openxmlformats.org/presentationml/2006/ole">
            <p:oleObj spid="_x0000_s1040" name="Лист" r:id="rId3" imgW="9401243" imgH="5286375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008063"/>
          </a:xfrm>
        </p:spPr>
        <p:txBody>
          <a:bodyPr/>
          <a:lstStyle/>
          <a:p>
            <a:pPr eaLnBrk="1" hangingPunct="1"/>
            <a:r>
              <a:rPr lang="ru-RU" sz="2900" b="1" smtClean="0">
                <a:solidFill>
                  <a:srgbClr val="558ED5"/>
                </a:solidFill>
              </a:rPr>
              <a:t>Объем межбюджетных трансфертов бюджету  Каменно-Балковского сельского поселения</a:t>
            </a:r>
          </a:p>
        </p:txBody>
      </p:sp>
      <p:graphicFrame>
        <p:nvGraphicFramePr>
          <p:cNvPr id="16435" name="Group 51"/>
          <p:cNvGraphicFramePr>
            <a:graphicFrameLocks noGrp="1"/>
          </p:cNvGraphicFramePr>
          <p:nvPr/>
        </p:nvGraphicFramePr>
        <p:xfrm>
          <a:off x="395288" y="1412875"/>
          <a:ext cx="8332787" cy="5154613"/>
        </p:xfrm>
        <a:graphic>
          <a:graphicData uri="http://schemas.openxmlformats.org/drawingml/2006/table">
            <a:tbl>
              <a:tblPr/>
              <a:tblGrid>
                <a:gridCol w="2400300"/>
                <a:gridCol w="2165350"/>
                <a:gridCol w="1695450"/>
                <a:gridCol w="2071687"/>
              </a:tblGrid>
              <a:tr h="9144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Наименование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2013 год (факт)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 год (факт)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35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тыс. рублей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тыс. рублей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темп роста в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ИТОГО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2 749,5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2 759,9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в том числе: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Дотации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Субвенции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149,5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154,6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103,4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Субсидии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947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Иные межбюджетные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2 600,0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1 905,3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73,3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5" name="Заголовок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rgbClr val="C00000"/>
                </a:solidFill>
              </a:rPr>
              <a:t>Динамика </a:t>
            </a:r>
            <a:r>
              <a:rPr lang="ru-RU" sz="2400" b="1" smtClean="0">
                <a:solidFill>
                  <a:srgbClr val="C00000"/>
                </a:solidFill>
                <a:latin typeface="Arial" charset="0"/>
              </a:rPr>
              <a:t>исполнения</a:t>
            </a:r>
            <a:r>
              <a:rPr lang="ru-RU" sz="2400" b="1" smtClean="0">
                <a:solidFill>
                  <a:srgbClr val="C00000"/>
                </a:solidFill>
              </a:rPr>
              <a:t> собственных доходов бюджета  Каменно – Балковского сельского поселения</a:t>
            </a:r>
            <a:r>
              <a:rPr lang="ru-RU" sz="2200" smtClean="0"/>
              <a:t/>
            </a:r>
            <a:br>
              <a:rPr lang="ru-RU" sz="2200" smtClean="0"/>
            </a:br>
            <a:r>
              <a:rPr lang="en-US" sz="2200" smtClean="0"/>
              <a:t>							</a:t>
            </a:r>
            <a:r>
              <a:rPr lang="ru-RU" sz="1600" b="1" smtClean="0">
                <a:solidFill>
                  <a:srgbClr val="254061"/>
                </a:solidFill>
              </a:rPr>
              <a:t>(тыс. рублей)</a:t>
            </a:r>
            <a:endParaRPr lang="ru-RU" sz="1600" smtClean="0">
              <a:solidFill>
                <a:srgbClr val="254061"/>
              </a:solidFill>
            </a:endParaRPr>
          </a:p>
        </p:txBody>
      </p:sp>
      <p:graphicFrame>
        <p:nvGraphicFramePr>
          <p:cNvPr id="2064" name="Object 16"/>
          <p:cNvGraphicFramePr>
            <a:graphicFrameLocks noGrp="1"/>
          </p:cNvGraphicFramePr>
          <p:nvPr>
            <p:ph idx="1"/>
          </p:nvPr>
        </p:nvGraphicFramePr>
        <p:xfrm>
          <a:off x="738188" y="1881188"/>
          <a:ext cx="7508875" cy="4522787"/>
        </p:xfrm>
        <a:graphic>
          <a:graphicData uri="http://schemas.openxmlformats.org/presentationml/2006/ole">
            <p:oleObj spid="_x0000_s2064" name="Лист" r:id="rId3" imgW="9220200" imgH="5552985" progId="Excel.Sheet.8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rgbClr val="C00000"/>
                </a:solidFill>
              </a:rPr>
              <a:t>Динамика </a:t>
            </a:r>
            <a:r>
              <a:rPr lang="ru-RU" sz="2400" b="1" smtClean="0">
                <a:solidFill>
                  <a:srgbClr val="C00000"/>
                </a:solidFill>
                <a:latin typeface="Arial" charset="0"/>
              </a:rPr>
              <a:t>исполнения</a:t>
            </a:r>
            <a:r>
              <a:rPr lang="ru-RU" sz="2400" b="1" smtClean="0">
                <a:solidFill>
                  <a:srgbClr val="C00000"/>
                </a:solidFill>
              </a:rPr>
              <a:t>  земельного налога</a:t>
            </a:r>
            <a:r>
              <a:rPr lang="ru-RU" sz="2400" smtClean="0">
                <a:solidFill>
                  <a:srgbClr val="C00000"/>
                </a:solidFill>
              </a:rPr>
              <a:t> </a:t>
            </a:r>
            <a:r>
              <a:rPr lang="ru-RU" sz="2400" b="1" smtClean="0">
                <a:solidFill>
                  <a:srgbClr val="C00000"/>
                </a:solidFill>
              </a:rPr>
              <a:t>в части бюджета  Каменно-Балковского сельского поселения</a:t>
            </a:r>
            <a:r>
              <a:rPr lang="en-US" sz="2400" b="1" smtClean="0">
                <a:solidFill>
                  <a:srgbClr val="C00000"/>
                </a:solidFill>
              </a:rPr>
              <a:t>							</a:t>
            </a:r>
            <a:r>
              <a:rPr lang="ru-RU" sz="2400" b="1" smtClean="0">
                <a:solidFill>
                  <a:srgbClr val="C00000"/>
                </a:solidFill>
              </a:rPr>
              <a:t>      							</a:t>
            </a:r>
            <a:r>
              <a:rPr lang="ru-RU" sz="1600" b="1" smtClean="0">
                <a:solidFill>
                  <a:srgbClr val="254061"/>
                </a:solidFill>
              </a:rPr>
              <a:t>(тыс. рублей)</a:t>
            </a:r>
          </a:p>
        </p:txBody>
      </p:sp>
      <p:graphicFrame>
        <p:nvGraphicFramePr>
          <p:cNvPr id="4112" name="Object 16"/>
          <p:cNvGraphicFramePr>
            <a:graphicFrameLocks noGrp="1"/>
          </p:cNvGraphicFramePr>
          <p:nvPr>
            <p:ph idx="1"/>
          </p:nvPr>
        </p:nvGraphicFramePr>
        <p:xfrm>
          <a:off x="611188" y="2260600"/>
          <a:ext cx="7046912" cy="4864100"/>
        </p:xfrm>
        <a:graphic>
          <a:graphicData uri="http://schemas.openxmlformats.org/presentationml/2006/ole">
            <p:oleObj spid="_x0000_s4112" name="Лист" r:id="rId3" imgW="9134543" imgH="6305640" progId="Excel.Sheet.8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rgbClr val="17375E"/>
                </a:solidFill>
              </a:rPr>
              <a:t>Структура</a:t>
            </a:r>
            <a:r>
              <a:rPr lang="ru-RU" sz="2400" b="1" smtClean="0">
                <a:solidFill>
                  <a:srgbClr val="17375E"/>
                </a:solidFill>
                <a:latin typeface="Arial" charset="0"/>
              </a:rPr>
              <a:t> исполнения</a:t>
            </a:r>
            <a:r>
              <a:rPr lang="ru-RU" sz="2400" b="1" smtClean="0">
                <a:solidFill>
                  <a:srgbClr val="17375E"/>
                </a:solidFill>
              </a:rPr>
              <a:t> налоговых доходов бюджета</a:t>
            </a:r>
            <a:r>
              <a:rPr lang="ru-RU" sz="2400" smtClean="0">
                <a:solidFill>
                  <a:srgbClr val="17375E"/>
                </a:solidFill>
              </a:rPr>
              <a:t/>
            </a:r>
            <a:br>
              <a:rPr lang="ru-RU" sz="2400" smtClean="0">
                <a:solidFill>
                  <a:srgbClr val="17375E"/>
                </a:solidFill>
              </a:rPr>
            </a:br>
            <a:r>
              <a:rPr lang="ru-RU" sz="2400" b="1" smtClean="0">
                <a:solidFill>
                  <a:srgbClr val="17375E"/>
                </a:solidFill>
              </a:rPr>
              <a:t> Каменно-Балковского сельского поселения в 201</a:t>
            </a:r>
            <a:r>
              <a:rPr lang="ru-RU" sz="2400" b="1" smtClean="0">
                <a:solidFill>
                  <a:srgbClr val="17375E"/>
                </a:solidFill>
                <a:latin typeface="Arial" charset="0"/>
              </a:rPr>
              <a:t>4</a:t>
            </a:r>
            <a:r>
              <a:rPr lang="ru-RU" sz="2400" b="1" smtClean="0">
                <a:solidFill>
                  <a:srgbClr val="17375E"/>
                </a:solidFill>
              </a:rPr>
              <a:t> году</a:t>
            </a:r>
            <a:r>
              <a:rPr lang="ru-RU" sz="2200" b="1" smtClean="0"/>
              <a:t/>
            </a:r>
            <a:br>
              <a:rPr lang="ru-RU" sz="2200" b="1" smtClean="0"/>
            </a:br>
            <a:r>
              <a:rPr lang="ru-RU" sz="2200" b="1" smtClean="0"/>
              <a:t>							</a:t>
            </a:r>
            <a:r>
              <a:rPr lang="ru-RU" sz="1800" smtClean="0">
                <a:solidFill>
                  <a:srgbClr val="17375E"/>
                </a:solidFill>
              </a:rPr>
              <a:t>(тыс.рублей)</a:t>
            </a:r>
          </a:p>
        </p:txBody>
      </p:sp>
      <p:graphicFrame>
        <p:nvGraphicFramePr>
          <p:cNvPr id="5136" name="Object 16"/>
          <p:cNvGraphicFramePr>
            <a:graphicFrameLocks noGrp="1"/>
          </p:cNvGraphicFramePr>
          <p:nvPr>
            <p:ph idx="1"/>
          </p:nvPr>
        </p:nvGraphicFramePr>
        <p:xfrm>
          <a:off x="122238" y="1052513"/>
          <a:ext cx="8158162" cy="5311775"/>
        </p:xfrm>
        <a:graphic>
          <a:graphicData uri="http://schemas.openxmlformats.org/presentationml/2006/ole">
            <p:oleObj spid="_x0000_s5136" name="Лист" r:id="rId3" imgW="8382000" imgH="5457825" progId="Excel.Sheet.8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smtClean="0">
                <a:solidFill>
                  <a:srgbClr val="C00000"/>
                </a:solidFill>
              </a:rPr>
              <a:t>Динамика расходов бюджета Каменно-Балковского сельского поселения Орловского района за 2013 и 2014</a:t>
            </a:r>
            <a:br>
              <a:rPr lang="ru-RU" sz="2800" b="1" smtClean="0">
                <a:solidFill>
                  <a:srgbClr val="C00000"/>
                </a:solidFill>
              </a:rPr>
            </a:br>
            <a:r>
              <a:rPr lang="ru-RU" sz="2800" b="1" smtClean="0">
                <a:solidFill>
                  <a:srgbClr val="C00000"/>
                </a:solidFill>
              </a:rPr>
              <a:t> годы</a:t>
            </a:r>
            <a:r>
              <a:rPr lang="ru-RU" sz="4000" smtClean="0"/>
              <a:t/>
            </a:r>
            <a:br>
              <a:rPr lang="ru-RU" sz="4000" smtClean="0"/>
            </a:br>
            <a:r>
              <a:rPr lang="en-US" sz="1600" smtClean="0"/>
              <a:t>							</a:t>
            </a:r>
            <a:r>
              <a:rPr lang="ru-RU" sz="1600" b="1" smtClean="0">
                <a:solidFill>
                  <a:srgbClr val="002060"/>
                </a:solidFill>
              </a:rPr>
              <a:t>(тыс. рублей)</a:t>
            </a:r>
            <a:endParaRPr lang="ru-RU" sz="1600" smtClean="0">
              <a:solidFill>
                <a:srgbClr val="002060"/>
              </a:solidFill>
            </a:endParaRPr>
          </a:p>
        </p:txBody>
      </p:sp>
      <p:graphicFrame>
        <p:nvGraphicFramePr>
          <p:cNvPr id="29712" name="Object 16"/>
          <p:cNvGraphicFramePr>
            <a:graphicFrameLocks noGrp="1"/>
          </p:cNvGraphicFramePr>
          <p:nvPr>
            <p:ph idx="1"/>
          </p:nvPr>
        </p:nvGraphicFramePr>
        <p:xfrm>
          <a:off x="590550" y="1916113"/>
          <a:ext cx="7920038" cy="4149725"/>
        </p:xfrm>
        <a:graphic>
          <a:graphicData uri="http://schemas.openxmlformats.org/presentationml/2006/ole">
            <p:oleObj spid="_x0000_s29712" name="Лист" r:id="rId3" imgW="8962957" imgH="4695735" progId="Excel.Sheet.8">
              <p:embed/>
            </p:oleObj>
          </a:graphicData>
        </a:graphic>
      </p:graphicFrame>
      <p:sp>
        <p:nvSpPr>
          <p:cNvPr id="29714" name="Rectangle 15"/>
          <p:cNvSpPr>
            <a:spLocks noChangeArrowheads="1"/>
          </p:cNvSpPr>
          <p:nvPr/>
        </p:nvSpPr>
        <p:spPr bwMode="auto">
          <a:xfrm>
            <a:off x="3871913" y="3246438"/>
            <a:ext cx="14001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C00000"/>
                </a:solidFill>
              </a:rPr>
              <a:t>поселения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smtClean="0">
                <a:solidFill>
                  <a:srgbClr val="C00000"/>
                </a:solidFill>
              </a:rPr>
              <a:t>Расходы бюджета  Каменно-Балковского сельского поселения за 2014 год</a:t>
            </a:r>
            <a:r>
              <a:rPr lang="ru-RU" sz="2800" smtClean="0">
                <a:solidFill>
                  <a:srgbClr val="C00000"/>
                </a:solidFill>
              </a:rPr>
              <a:t/>
            </a:r>
            <a:br>
              <a:rPr lang="ru-RU" sz="2800" smtClean="0">
                <a:solidFill>
                  <a:srgbClr val="C00000"/>
                </a:solidFill>
              </a:rPr>
            </a:br>
            <a:r>
              <a:rPr lang="ru-RU" sz="2800" b="1" smtClean="0">
                <a:solidFill>
                  <a:srgbClr val="C00000"/>
                </a:solidFill>
              </a:rPr>
              <a:t>8 536,7 тыс.рублей</a:t>
            </a:r>
            <a:endParaRPr lang="ru-RU" sz="2800" smtClean="0">
              <a:solidFill>
                <a:srgbClr val="C00000"/>
              </a:solidFill>
            </a:endParaRPr>
          </a:p>
        </p:txBody>
      </p:sp>
      <p:graphicFrame>
        <p:nvGraphicFramePr>
          <p:cNvPr id="31760" name="Object 16"/>
          <p:cNvGraphicFramePr>
            <a:graphicFrameLocks noGrp="1"/>
          </p:cNvGraphicFramePr>
          <p:nvPr>
            <p:ph idx="1"/>
          </p:nvPr>
        </p:nvGraphicFramePr>
        <p:xfrm>
          <a:off x="476250" y="1225550"/>
          <a:ext cx="8169275" cy="4824413"/>
        </p:xfrm>
        <a:graphic>
          <a:graphicData uri="http://schemas.openxmlformats.org/presentationml/2006/ole">
            <p:oleObj spid="_x0000_s31760" name="Лист" r:id="rId3" imgW="8258243" imgH="4876890" progId="Excel.Sheet.8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1560</TotalTime>
  <Words>137</Words>
  <Application>Microsoft Office PowerPoint</Application>
  <PresentationFormat>Экран (4:3)</PresentationFormat>
  <Paragraphs>41</Paragraphs>
  <Slides>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Тема Office</vt:lpstr>
      <vt:lpstr>Лист</vt:lpstr>
      <vt:lpstr>Лист Microsoft Office Excel</vt:lpstr>
      <vt:lpstr> Каменно-Балковское сельское поселение Орловского района</vt:lpstr>
      <vt:lpstr>Динамика исполнения доходов  бюджета   Каменно-Балковского сельского поселения Орловского района            (тыс. рублей)</vt:lpstr>
      <vt:lpstr>Объем межбюджетных трансфертов бюджету  Каменно-Балковского сельского поселения</vt:lpstr>
      <vt:lpstr>Динамика исполнения собственных доходов бюджета  Каменно – Балковского сельского поселения        (тыс. рублей)</vt:lpstr>
      <vt:lpstr>Динамика исполнения  земельного налога в части бюджета  Каменно-Балковского сельского поселения                    (тыс. рублей)</vt:lpstr>
      <vt:lpstr>Структура исполнения налоговых доходов бюджета  Каменно-Балковского сельского поселения в 2014 году        (тыс.рублей)</vt:lpstr>
      <vt:lpstr>Динамика расходов бюджета Каменно-Балковского сельского поселения Орловского района за 2013 и 2014  годы        (тыс. рублей)</vt:lpstr>
      <vt:lpstr>Расходы бюджета  Каменно-Балковского сельского поселения за 2014 год 8 536,7 тыс.рублей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 </dc:title>
  <dc:creator>User</dc:creator>
  <cp:lastModifiedBy>Пользователь</cp:lastModifiedBy>
  <cp:revision>180</cp:revision>
  <dcterms:created xsi:type="dcterms:W3CDTF">2012-10-21T15:40:11Z</dcterms:created>
  <dcterms:modified xsi:type="dcterms:W3CDTF">2015-05-14T11:39:17Z</dcterms:modified>
</cp:coreProperties>
</file>