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08" autoAdjust="0"/>
  </p:normalViewPr>
  <p:slideViewPr>
    <p:cSldViewPr>
      <p:cViewPr>
        <p:scale>
          <a:sx n="50" d="100"/>
          <a:sy n="50" d="100"/>
        </p:scale>
        <p:origin x="-72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811E-AC6A-41B9-B78B-F8558DC1BA7E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AF4DB-8E48-4266-B27A-AFADA191C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15B24-4593-44DD-A0C6-C7B1EB1803D6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7217-8BD5-44F1-B03B-C217F7F16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C2F4A-3EE3-46A5-B14A-EAA73ED6395A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A2C30-25F1-4179-8377-8488D915B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9438-2047-4742-B482-A55CD7E80FDD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757A9-CE53-4CFE-BF57-1F110020A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7EA5F-4983-442C-A90D-753CB7D956DF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381E4-A0D7-4DF3-91C5-07EB711A91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02C2D-9C83-4CFF-B27B-349733855B8B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0944F-4B99-48C0-80B8-0B762B37A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E09EB-A07B-4344-B2D7-3A8DE1820C47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DDA59-5C30-4D0C-9FB1-10BA3F5DE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26D7A-516F-42C7-85B5-0039259DC6A9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C1231-09E8-4616-BD57-0193B4550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88FBA-7CB4-4476-9253-35C1B8FDB167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5788F-7BB0-4697-94CE-89CBEC9CD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13E0-9697-4174-BA47-C6B55195F461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B8875-97BA-4F58-A320-457BF61B1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89A6-2F8D-4DF8-B5AD-B090497C0B31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16E04-E9F2-40C0-9E23-8A4BCA14D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66EBA1-B576-4F21-AB55-AA68F48773D4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8F3725-DCAC-4D0D-AD7D-35B387541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smtClean="0">
                <a:solidFill>
                  <a:schemeClr val="tx1"/>
                </a:solidFill>
              </a:rPr>
              <a:t> </a:t>
            </a:r>
            <a:r>
              <a:rPr lang="ru-RU" sz="2500" smtClean="0">
                <a:solidFill>
                  <a:schemeClr val="tx1"/>
                </a:solidFill>
                <a:latin typeface="Arial" charset="0"/>
              </a:rPr>
              <a:t>Каменно-Балковское</a:t>
            </a:r>
            <a:r>
              <a:rPr lang="ru-RU" sz="2500" smtClean="0">
                <a:solidFill>
                  <a:schemeClr val="tx1"/>
                </a:solidFill>
              </a:rPr>
              <a:t> сельское поселение Орловского района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tx1"/>
                </a:solidFill>
              </a:rPr>
              <a:t>Исполнение бюджета </a:t>
            </a:r>
            <a:r>
              <a:rPr lang="ru-RU" b="1" smtClean="0">
                <a:solidFill>
                  <a:schemeClr val="tx1"/>
                </a:solidFill>
                <a:latin typeface="Arial" charset="0"/>
              </a:rPr>
              <a:t>Каменно-Балковского</a:t>
            </a:r>
            <a:r>
              <a:rPr lang="ru-RU" b="1" smtClean="0">
                <a:solidFill>
                  <a:schemeClr val="tx1"/>
                </a:solidFill>
              </a:rPr>
              <a:t> сельского поселения Орловского района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400" b="1" u="sng" smtClean="0">
                <a:solidFill>
                  <a:schemeClr val="tx1"/>
                </a:solidFill>
              </a:rPr>
              <a:t>за 2015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</a:rPr>
              <a:t>Динамика исполнения доходов  бюджета</a:t>
            </a:r>
            <a:r>
              <a:rPr lang="ru-RU" sz="2400" smtClean="0">
                <a:solidFill>
                  <a:srgbClr val="17375E"/>
                </a:solidFill>
              </a:rPr>
              <a:t/>
            </a:r>
            <a:br>
              <a:rPr lang="ru-RU" sz="2400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Каменно-Балковского</a:t>
            </a:r>
            <a:r>
              <a:rPr lang="ru-RU" sz="2400" b="1" smtClean="0">
                <a:solidFill>
                  <a:srgbClr val="17375E"/>
                </a:solidFill>
              </a:rPr>
              <a:t> сельского поселения 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smtClean="0">
                <a:solidFill>
                  <a:srgbClr val="17375E"/>
                </a:solidFill>
              </a:rPr>
              <a:t>  </a:t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							</a:t>
            </a:r>
            <a:r>
              <a:rPr lang="en-US" sz="1600" smtClean="0"/>
              <a:t>(</a:t>
            </a:r>
            <a:r>
              <a:rPr lang="ru-RU" sz="1600" smtClean="0"/>
              <a:t>тыс. рублей</a:t>
            </a:r>
            <a:r>
              <a:rPr lang="en-US" sz="1600" smtClean="0"/>
              <a:t>)</a:t>
            </a:r>
            <a:endParaRPr lang="ru-RU" sz="1600" smtClean="0"/>
          </a:p>
        </p:txBody>
      </p:sp>
      <p:graphicFrame>
        <p:nvGraphicFramePr>
          <p:cNvPr id="1040" name="Object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918226"/>
              </p:ext>
            </p:extLst>
          </p:nvPr>
        </p:nvGraphicFramePr>
        <p:xfrm>
          <a:off x="830263" y="1603375"/>
          <a:ext cx="7421562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Лист" r:id="rId3" imgW="9601200" imgH="5372100" progId="Excel.Sheet.8">
                  <p:embed/>
                </p:oleObj>
              </mc:Choice>
              <mc:Fallback>
                <p:oleObj name="Лист" r:id="rId3" imgW="9601200" imgH="5372100" progId="Excel.Sheet.8">
                  <p:embed/>
                  <p:pic>
                    <p:nvPicPr>
                      <p:cNvPr id="0" name="Picture 1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1603375"/>
                        <a:ext cx="7421562" cy="415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</a:rPr>
              <a:t>Объем межбюджетных трансфертов бюджету  Каменно-Балковского сельского поселения</a:t>
            </a:r>
          </a:p>
        </p:txBody>
      </p:sp>
      <p:graphicFrame>
        <p:nvGraphicFramePr>
          <p:cNvPr id="1643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775072"/>
              </p:ext>
            </p:extLst>
          </p:nvPr>
        </p:nvGraphicFramePr>
        <p:xfrm>
          <a:off x="395288" y="1412875"/>
          <a:ext cx="8332787" cy="5154615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695450"/>
                <a:gridCol w="2071687"/>
              </a:tblGrid>
              <a:tr h="914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2014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тыс. 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2759,9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5560,7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201,5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3963,6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566,2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154,6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164,9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106,7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Иные межбюджетные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1905,3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1432,2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75,2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 </a:t>
            </a:r>
            <a:r>
              <a:rPr lang="ru-RU" sz="2400" b="1" dirty="0" err="1" smtClean="0">
                <a:solidFill>
                  <a:srgbClr val="C00000"/>
                </a:solidFill>
              </a:rPr>
              <a:t>Каменно</a:t>
            </a:r>
            <a:r>
              <a:rPr lang="ru-RU" sz="2400" b="1" dirty="0" smtClean="0">
                <a:solidFill>
                  <a:srgbClr val="C00000"/>
                </a:solidFill>
              </a:rPr>
              <a:t> – Балковского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64" name="Object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769779"/>
              </p:ext>
            </p:extLst>
          </p:nvPr>
        </p:nvGraphicFramePr>
        <p:xfrm>
          <a:off x="738188" y="1881188"/>
          <a:ext cx="7508875" cy="452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Лист" r:id="rId3" imgW="9220200" imgH="5552985" progId="Excel.Sheet.8">
                  <p:embed/>
                </p:oleObj>
              </mc:Choice>
              <mc:Fallback>
                <p:oleObj name="Лист" r:id="rId3" imgW="9220200" imgH="5552985" progId="Excel.Sheet.8">
                  <p:embed/>
                  <p:pic>
                    <p:nvPicPr>
                      <p:cNvPr id="0" name="Picture 1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1881188"/>
                        <a:ext cx="7508875" cy="452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smtClean="0">
                <a:solidFill>
                  <a:srgbClr val="C00000"/>
                </a:solidFill>
              </a:rPr>
              <a:t> </a:t>
            </a:r>
            <a:r>
              <a:rPr lang="ru-RU" sz="2400" b="1" smtClean="0">
                <a:solidFill>
                  <a:srgbClr val="C00000"/>
                </a:solidFill>
              </a:rPr>
              <a:t>в части бюджета  Каменно-Балковского сельского поселения</a:t>
            </a:r>
            <a:r>
              <a:rPr lang="en-US" sz="2400" b="1" smtClean="0">
                <a:solidFill>
                  <a:srgbClr val="C00000"/>
                </a:solidFill>
              </a:rPr>
              <a:t>							</a:t>
            </a:r>
            <a:r>
              <a:rPr lang="ru-RU" sz="2400" b="1" smtClean="0">
                <a:solidFill>
                  <a:srgbClr val="C00000"/>
                </a:solidFill>
              </a:rPr>
              <a:t>      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112" name="Object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936844"/>
              </p:ext>
            </p:extLst>
          </p:nvPr>
        </p:nvGraphicFramePr>
        <p:xfrm>
          <a:off x="611188" y="2319338"/>
          <a:ext cx="7046912" cy="474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Лист" r:id="rId3" imgW="9134543" imgH="6153060" progId="Excel.Sheet.8">
                  <p:embed/>
                </p:oleObj>
              </mc:Choice>
              <mc:Fallback>
                <p:oleObj name="Лист" r:id="rId3" imgW="9134543" imgH="6153060" progId="Excel.Sheet.8">
                  <p:embed/>
                  <p:pic>
                    <p:nvPicPr>
                      <p:cNvPr id="0" name="Picture 1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319338"/>
                        <a:ext cx="7046912" cy="474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Каменно-Балковского сельского поселения в </a:t>
            </a:r>
            <a:r>
              <a:rPr lang="ru-RU" sz="2400" b="1" dirty="0" smtClean="0">
                <a:solidFill>
                  <a:srgbClr val="17375E"/>
                </a:solidFill>
              </a:rPr>
              <a:t>201</a:t>
            </a:r>
            <a:r>
              <a:rPr lang="ru-RU" sz="2400" b="1" dirty="0" smtClean="0">
                <a:solidFill>
                  <a:srgbClr val="17375E"/>
                </a:solidFill>
                <a:latin typeface="Calibri" panose="020F0502020204030204" pitchFamily="34" charset="0"/>
              </a:rPr>
              <a:t>5</a:t>
            </a:r>
            <a:r>
              <a:rPr lang="ru-RU" sz="2400" b="1" dirty="0" smtClean="0">
                <a:solidFill>
                  <a:srgbClr val="17375E"/>
                </a:solidFill>
              </a:rPr>
              <a:t> </a:t>
            </a:r>
            <a:r>
              <a:rPr lang="ru-RU" sz="2400" b="1" dirty="0" smtClean="0">
                <a:solidFill>
                  <a:srgbClr val="17375E"/>
                </a:solidFill>
              </a:rPr>
              <a:t>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5136" name="Object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765104"/>
              </p:ext>
            </p:extLst>
          </p:nvPr>
        </p:nvGraphicFramePr>
        <p:xfrm>
          <a:off x="122238" y="1052513"/>
          <a:ext cx="8158162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Лист" r:id="rId3" imgW="8382000" imgH="5457825" progId="Excel.Sheet.8">
                  <p:embed/>
                </p:oleObj>
              </mc:Choice>
              <mc:Fallback>
                <p:oleObj name="Лист" r:id="rId3" imgW="8382000" imgH="5457825" progId="Excel.Sheet.8">
                  <p:embed/>
                  <p:pic>
                    <p:nvPicPr>
                      <p:cNvPr id="0" name="Picture 1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1052513"/>
                        <a:ext cx="8158162" cy="531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Динамика расходов бюджета Каменно-Балковского сельского поселения Орловского района за </a:t>
            </a:r>
            <a:r>
              <a:rPr lang="ru-RU" sz="2800" b="1" dirty="0" smtClean="0">
                <a:solidFill>
                  <a:srgbClr val="C00000"/>
                </a:solidFill>
              </a:rPr>
              <a:t>2014 </a:t>
            </a:r>
            <a:r>
              <a:rPr lang="ru-RU" sz="2800" b="1" dirty="0" smtClean="0">
                <a:solidFill>
                  <a:srgbClr val="C00000"/>
                </a:solidFill>
              </a:rPr>
              <a:t>и </a:t>
            </a:r>
            <a:r>
              <a:rPr lang="ru-RU" sz="2800" b="1" dirty="0" smtClean="0">
                <a:solidFill>
                  <a:srgbClr val="C00000"/>
                </a:solidFill>
              </a:rPr>
              <a:t>2015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годы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1600" dirty="0" smtClean="0"/>
              <a:t>							</a:t>
            </a:r>
            <a:r>
              <a:rPr lang="ru-RU" sz="1600" b="1" dirty="0" smtClean="0">
                <a:solidFill>
                  <a:srgbClr val="002060"/>
                </a:solidFill>
              </a:rPr>
              <a:t>(тыс. рублей)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9712" name="Object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743498"/>
              </p:ext>
            </p:extLst>
          </p:nvPr>
        </p:nvGraphicFramePr>
        <p:xfrm>
          <a:off x="598488" y="1916113"/>
          <a:ext cx="7904162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Лист" r:id="rId3" imgW="8962957" imgH="4705440" progId="Excel.Sheet.8">
                  <p:embed/>
                </p:oleObj>
              </mc:Choice>
              <mc:Fallback>
                <p:oleObj name="Лист" r:id="rId3" imgW="8962957" imgH="4705440" progId="Excel.Sheet.8">
                  <p:embed/>
                  <p:pic>
                    <p:nvPicPr>
                      <p:cNvPr id="0" name="Picture 1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916113"/>
                        <a:ext cx="7904162" cy="414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4" name="Rectangle 15"/>
          <p:cNvSpPr>
            <a:spLocks noChangeArrowheads="1"/>
          </p:cNvSpPr>
          <p:nvPr/>
        </p:nvSpPr>
        <p:spPr bwMode="auto">
          <a:xfrm>
            <a:off x="3871913" y="3246438"/>
            <a:ext cx="140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поселения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282154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Каменно-Балковского сельского поселения за </a:t>
            </a:r>
            <a:r>
              <a:rPr lang="ru-RU" sz="2800" b="1" dirty="0" smtClean="0">
                <a:solidFill>
                  <a:srgbClr val="C00000"/>
                </a:solidFill>
              </a:rPr>
              <a:t>2015 </a:t>
            </a:r>
            <a:r>
              <a:rPr lang="ru-RU" sz="2800" b="1" dirty="0" smtClean="0">
                <a:solidFill>
                  <a:srgbClr val="C00000"/>
                </a:solidFill>
              </a:rPr>
              <a:t>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10146,3тыс.рублей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60" name="Object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798048"/>
              </p:ext>
            </p:extLst>
          </p:nvPr>
        </p:nvGraphicFramePr>
        <p:xfrm>
          <a:off x="700088" y="1557338"/>
          <a:ext cx="7847012" cy="482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Лист" r:id="rId3" imgW="8258243" imgH="5076915" progId="Excel.Sheet.8">
                  <p:embed/>
                </p:oleObj>
              </mc:Choice>
              <mc:Fallback>
                <p:oleObj name="Лист" r:id="rId3" imgW="8258243" imgH="5076915" progId="Excel.Sheet.8">
                  <p:embed/>
                  <p:pic>
                    <p:nvPicPr>
                      <p:cNvPr id="0" name="Picture 1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557338"/>
                        <a:ext cx="7847012" cy="482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121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Microsoft Excel 97-2003 Worksheet</vt:lpstr>
      <vt:lpstr> Каменно-Балковское сельское поселение Орловского района</vt:lpstr>
      <vt:lpstr>Динамика исполнения доходов  бюджета   Каменно-Балковского сельского поселения Орловского района            (тыс. рублей)</vt:lpstr>
      <vt:lpstr>Объем межбюджетных трансфертов бюджету  Каменно-Балковского сельского поселения</vt:lpstr>
      <vt:lpstr>Динамика исполнения собственных доходов бюджета  Каменно – Балковского сельского поселения        (тыс. рублей)</vt:lpstr>
      <vt:lpstr>Динамика исполнения  земельного налога в части бюджета  Каменно-Балковского сельского поселения                    (тыс. рублей)</vt:lpstr>
      <vt:lpstr>Структура исполнения налоговых доходов бюджета  Каменно-Балковского сельского поселения в 2015 году        (тыс.рублей)</vt:lpstr>
      <vt:lpstr>Динамика расходов бюджета Каменно-Балковского сельского поселения Орловского района за 2014 и 2015  годы        (тыс. рублей)</vt:lpstr>
      <vt:lpstr>Расходы бюджета  Каменно-Балковского сельского поселения за 2015 год 10146,3тыс.рублей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191</cp:revision>
  <dcterms:created xsi:type="dcterms:W3CDTF">2012-10-21T15:40:11Z</dcterms:created>
  <dcterms:modified xsi:type="dcterms:W3CDTF">2016-07-28T13:47:18Z</dcterms:modified>
</cp:coreProperties>
</file>