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9" r:id="rId2"/>
    <p:sldId id="335" r:id="rId3"/>
    <p:sldId id="312" r:id="rId4"/>
    <p:sldId id="367" r:id="rId5"/>
    <p:sldId id="370" r:id="rId6"/>
    <p:sldId id="341" r:id="rId7"/>
    <p:sldId id="296" r:id="rId8"/>
    <p:sldId id="363" r:id="rId9"/>
    <p:sldId id="326" r:id="rId10"/>
    <p:sldId id="377" r:id="rId11"/>
    <p:sldId id="378" r:id="rId12"/>
    <p:sldId id="351" r:id="rId13"/>
    <p:sldId id="333" r:id="rId14"/>
    <p:sldId id="409" r:id="rId15"/>
    <p:sldId id="373" r:id="rId16"/>
    <p:sldId id="342" r:id="rId17"/>
    <p:sldId id="273" r:id="rId18"/>
    <p:sldId id="379" r:id="rId19"/>
    <p:sldId id="374" r:id="rId20"/>
    <p:sldId id="408" r:id="rId21"/>
    <p:sldId id="410" r:id="rId2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A4FEAF"/>
    <a:srgbClr val="F4FCA6"/>
    <a:srgbClr val="ECF7AB"/>
    <a:srgbClr val="DFB6EC"/>
    <a:srgbClr val="3F83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9" autoAdjust="0"/>
    <p:restoredTop sz="86437" autoAdjust="0"/>
  </p:normalViewPr>
  <p:slideViewPr>
    <p:cSldViewPr>
      <p:cViewPr>
        <p:scale>
          <a:sx n="75" d="100"/>
          <a:sy n="75" d="100"/>
        </p:scale>
        <p:origin x="-121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4431B73-BF38-41E9-B163-DCDF7E554F18}" type="datetimeFigureOut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70194BF-1BB6-4E83-84CB-50067A09D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9DE9-1FA2-4265-8A23-C57D77D02F4F}" type="datetimeFigureOut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8262C-7CB9-4667-850D-76774BF12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A6EF0-6EAB-4BA8-9240-183432DF688C}" type="datetimeFigureOut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DF26-A611-4C62-872A-60F61FD9F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C935-7507-4A15-9503-C372F3D47486}" type="datetimeFigureOut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F5EC6-1C27-4594-A537-DCBE091FB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94DA-A15C-4C3B-9B71-FE1EDF14D196}" type="datetimeFigureOut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4667-9082-4560-93F7-D9C67952C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4D8F7-FC9A-4FC2-B82B-C804593E46C8}" type="datetimeFigureOut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619A-3CDB-4284-8E3E-A36341AAE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B91D-B322-4D67-BDF2-E44F454ED34E}" type="datetimeFigureOut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18B1-EE46-4CE5-8EE4-1ACA9CFDF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5CD65-6021-4DE0-AAD1-481BA6396682}" type="datetimeFigureOut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FE33-1355-45E6-861A-922B1DC07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CCBF-510D-40C3-BE3F-D6A06B0E2DBF}" type="datetimeFigureOut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0478E-C6B1-4305-A032-843AA2641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2BC0A-3B3A-40DF-8FB1-3E040EBB7FB1}" type="datetimeFigureOut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D7A6-3C0E-4B8D-9599-2CB8CB8FE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C190-BD4B-4A2C-A540-C822C4E60D5F}" type="datetimeFigureOut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BDF6-64A6-4374-9120-229F007AD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EF8C-62F5-48F8-93F6-024EB2DC5267}" type="datetimeFigureOut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81BBC-6319-4E59-A01C-124DE3EC7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B044-CD3E-450E-8445-F32D74942C8C}" type="datetimeFigureOut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DCB8-073F-4F94-898C-F506C166E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F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5CA66A-C293-4C79-84A0-6F07E51451E9}" type="datetimeFigureOut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3A1F59-E201-49F2-8A8F-3889F5B58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бюдж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88" y="7143750"/>
            <a:ext cx="8501062" cy="4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179388" y="-819150"/>
            <a:ext cx="8569325" cy="752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hlink"/>
                </a:solidFill>
              </a:rPr>
              <a:t>Администрация Каменно-Балковского сельского поселения</a:t>
            </a:r>
          </a:p>
          <a:p>
            <a:pPr algn="ctr"/>
            <a:endParaRPr lang="ru-RU" sz="4000" b="1">
              <a:solidFill>
                <a:schemeClr val="hlink"/>
              </a:solidFill>
            </a:endParaRPr>
          </a:p>
          <a:p>
            <a:pPr algn="ctr"/>
            <a:r>
              <a:rPr lang="ru-RU" sz="4800" b="1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endParaRPr lang="ru-RU" sz="4000" b="1">
              <a:solidFill>
                <a:schemeClr val="hlink"/>
              </a:solidFill>
            </a:endParaRPr>
          </a:p>
          <a:p>
            <a:pPr algn="ctr"/>
            <a:r>
              <a:rPr lang="ru-RU" sz="4000" b="1">
                <a:solidFill>
                  <a:schemeClr val="hlink"/>
                </a:solidFill>
              </a:rPr>
              <a:t>Проект БЮДЖЕТА </a:t>
            </a:r>
          </a:p>
          <a:p>
            <a:pPr algn="ctr"/>
            <a:r>
              <a:rPr lang="ru-RU" sz="4000" b="1">
                <a:solidFill>
                  <a:schemeClr val="hlink"/>
                </a:solidFill>
              </a:rPr>
              <a:t>Каменно-Балковского сельского поселения Орловского района </a:t>
            </a:r>
          </a:p>
          <a:p>
            <a:pPr algn="ctr"/>
            <a:r>
              <a:rPr lang="ru-RU" sz="4000" b="1">
                <a:solidFill>
                  <a:schemeClr val="hlink"/>
                </a:solidFill>
              </a:rPr>
              <a:t>на 2020 год и на плановый период 2021 и 2022</a:t>
            </a:r>
          </a:p>
          <a:p>
            <a:pPr algn="ctr"/>
            <a:r>
              <a:rPr lang="ru-RU" sz="4000" b="1">
                <a:solidFill>
                  <a:schemeClr val="hlink"/>
                </a:solidFill>
              </a:rPr>
              <a:t> годов</a:t>
            </a:r>
            <a:endParaRPr lang="ru-RU" sz="4800" b="1">
              <a:solidFill>
                <a:schemeClr val="hlink"/>
              </a:solidFill>
            </a:endParaRPr>
          </a:p>
        </p:txBody>
      </p:sp>
      <p:sp>
        <p:nvSpPr>
          <p:cNvPr id="15365" name="AutoShape 2" descr="Картинки по запросу администрация орловского района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14" name="Picture 7" descr="до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84248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1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70C0"/>
                </a:solidFill>
              </a:rPr>
              <a:t>НАЛОГОВЫЕ И НЕНАЛОГОВЫЕ ДОХОДЫ ПРОЕКТА</a:t>
            </a:r>
            <a:r>
              <a:rPr lang="ru-RU" sz="2000" b="1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2000" b="1" smtClean="0">
                <a:solidFill>
                  <a:srgbClr val="0070C0"/>
                </a:solidFill>
              </a:rPr>
              <a:t>БЮДЖЕТА КАМЕННО-БАЛКОВСКОГО СЕЛЬСКОГО ПОСЕЛЕНИЯ ОРЛОВСКОГО РАЙОНА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                                   Тыс. рублей</a:t>
            </a:r>
            <a:endParaRPr lang="ru-RU" sz="2000" smtClean="0"/>
          </a:p>
        </p:txBody>
      </p:sp>
      <p:graphicFrame>
        <p:nvGraphicFramePr>
          <p:cNvPr id="208913" name="Object 17"/>
          <p:cNvGraphicFramePr>
            <a:graphicFrameLocks noGrp="1"/>
          </p:cNvGraphicFramePr>
          <p:nvPr>
            <p:ph idx="1"/>
          </p:nvPr>
        </p:nvGraphicFramePr>
        <p:xfrm>
          <a:off x="573088" y="1079500"/>
          <a:ext cx="8213725" cy="5397500"/>
        </p:xfrm>
        <a:graphic>
          <a:graphicData uri="http://schemas.openxmlformats.org/presentationml/2006/ole">
            <p:oleObj spid="_x0000_s208913" name="Лист" r:id="rId4" imgW="6696202" imgH="440055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8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17375E"/>
                </a:solidFill>
              </a:rPr>
              <a:t>Структура налоговых и неналоговых доходов проекта бюджета</a:t>
            </a:r>
            <a:r>
              <a:rPr lang="ru-RU" sz="2000" smtClean="0">
                <a:solidFill>
                  <a:srgbClr val="17375E"/>
                </a:solidFill>
              </a:rPr>
              <a:t/>
            </a:r>
            <a:br>
              <a:rPr lang="ru-RU" sz="2000" smtClean="0">
                <a:solidFill>
                  <a:srgbClr val="17375E"/>
                </a:solidFill>
              </a:rPr>
            </a:br>
            <a:r>
              <a:rPr lang="ru-RU" sz="2000" b="1" smtClean="0">
                <a:solidFill>
                  <a:srgbClr val="17375E"/>
                </a:solidFill>
              </a:rPr>
              <a:t>Каменно-Балковского</a:t>
            </a:r>
            <a:r>
              <a:rPr lang="ru-RU" sz="2000" smtClean="0">
                <a:solidFill>
                  <a:srgbClr val="17375E"/>
                </a:solidFill>
              </a:rPr>
              <a:t> </a:t>
            </a:r>
            <a:r>
              <a:rPr lang="ru-RU" sz="2000" b="1" smtClean="0">
                <a:solidFill>
                  <a:srgbClr val="17375E"/>
                </a:solidFill>
              </a:rPr>
              <a:t>сельского поселения Орловского района на</a:t>
            </a:r>
            <a:r>
              <a:rPr lang="ru-RU" sz="2000" b="1" smtClean="0">
                <a:solidFill>
                  <a:srgbClr val="17375E"/>
                </a:solidFill>
                <a:latin typeface="Times New Roman" pitchFamily="18" charset="0"/>
              </a:rPr>
              <a:t> </a:t>
            </a:r>
            <a:r>
              <a:rPr lang="ru-RU" sz="2000" b="1" smtClean="0">
                <a:solidFill>
                  <a:srgbClr val="17375E"/>
                </a:solidFill>
              </a:rPr>
              <a:t>2020 год и плановый период 2021 и 2022 года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600" b="1" smtClean="0"/>
              <a:t>							</a:t>
            </a:r>
            <a:r>
              <a:rPr lang="ru-RU" sz="200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209937" name="Object 17"/>
          <p:cNvGraphicFramePr>
            <a:graphicFrameLocks noGrp="1"/>
          </p:cNvGraphicFramePr>
          <p:nvPr>
            <p:ph idx="1"/>
          </p:nvPr>
        </p:nvGraphicFramePr>
        <p:xfrm>
          <a:off x="727075" y="1346200"/>
          <a:ext cx="7548563" cy="5346700"/>
        </p:xfrm>
        <a:graphic>
          <a:graphicData uri="http://schemas.openxmlformats.org/presentationml/2006/ole">
            <p:oleObj spid="_x0000_s209937" name="Лист" r:id="rId3" imgW="8324850" imgH="589610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Крупнейшие налогоплательщики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Каменно-Балковского сельского поселения  Орловского района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813" y="1643063"/>
            <a:ext cx="5000625" cy="3571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СПК «ИСТОК»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813" y="3068638"/>
            <a:ext cx="5122862" cy="504825"/>
          </a:xfrm>
          <a:prstGeom prst="roundRect">
            <a:avLst>
              <a:gd name="adj" fmla="val 244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Индивидуальные предприниматели</a:t>
            </a:r>
          </a:p>
        </p:txBody>
      </p:sp>
      <p:pic>
        <p:nvPicPr>
          <p:cNvPr id="21094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17145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3"/>
          <p:cNvPicPr>
            <a:picLocks noChangeAspect="1" noChangeArrowheads="1"/>
          </p:cNvPicPr>
          <p:nvPr/>
        </p:nvPicPr>
        <p:blipFill>
          <a:blip r:embed="rId2">
            <a:lum bright="24000" contrast="-46000"/>
          </a:blip>
          <a:srcRect/>
          <a:stretch>
            <a:fillRect/>
          </a:stretch>
        </p:blipFill>
        <p:spPr bwMode="auto">
          <a:xfrm>
            <a:off x="144463" y="357188"/>
            <a:ext cx="8713787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1" name="Rectangle 2"/>
          <p:cNvSpPr>
            <a:spLocks noGrp="1"/>
          </p:cNvSpPr>
          <p:nvPr>
            <p:ph type="title" idx="4294967295"/>
          </p:nvPr>
        </p:nvSpPr>
        <p:spPr>
          <a:xfrm>
            <a:off x="428625" y="274638"/>
            <a:ext cx="8429625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Безвозмездные поступления из областного бюджета</a:t>
            </a:r>
            <a:r>
              <a:rPr lang="ru-RU" sz="2400" b="1" smtClean="0">
                <a:solidFill>
                  <a:srgbClr val="002060"/>
                </a:solidFill>
              </a:rPr>
              <a:t/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                                                                                                           тыс.рублей</a:t>
            </a:r>
          </a:p>
        </p:txBody>
      </p:sp>
      <p:graphicFrame>
        <p:nvGraphicFramePr>
          <p:cNvPr id="212010" name="Group 42"/>
          <p:cNvGraphicFramePr>
            <a:graphicFrameLocks noGrp="1"/>
          </p:cNvGraphicFramePr>
          <p:nvPr>
            <p:ph/>
          </p:nvPr>
        </p:nvGraphicFramePr>
        <p:xfrm>
          <a:off x="214313" y="1412875"/>
          <a:ext cx="8750300" cy="5256213"/>
        </p:xfrm>
        <a:graphic>
          <a:graphicData uri="http://schemas.openxmlformats.org/drawingml/2006/table">
            <a:tbl>
              <a:tblPr/>
              <a:tblGrid>
                <a:gridCol w="2268537"/>
                <a:gridCol w="1955800"/>
                <a:gridCol w="1719263"/>
                <a:gridCol w="1643062"/>
                <a:gridCol w="1163638"/>
              </a:tblGrid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2019 год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2022год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4987,9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5000,3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1382,6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1274,3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0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4697,1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4700,3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1082,6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974,3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Целевые трансферты из областного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290,8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smtClean="0">
                <a:solidFill>
                  <a:schemeClr val="hlink"/>
                </a:solidFill>
              </a:rPr>
              <a:t>Расходы на БЛАГОУСТРОЙСТВО территории Каменно-Балковского сельского поселения  в 2020 году</a:t>
            </a:r>
          </a:p>
        </p:txBody>
      </p:sp>
      <p:sp>
        <p:nvSpPr>
          <p:cNvPr id="217090" name="Rectangle 3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	укепкап</a:t>
            </a:r>
          </a:p>
        </p:txBody>
      </p:sp>
      <p:pic>
        <p:nvPicPr>
          <p:cNvPr id="217091" name="Picture 5" descr="уличн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25209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2" name="AutoShape 6"/>
          <p:cNvSpPr>
            <a:spLocks noChangeArrowheads="1"/>
          </p:cNvSpPr>
          <p:nvPr/>
        </p:nvSpPr>
        <p:spPr bwMode="auto">
          <a:xfrm>
            <a:off x="2771775" y="1628775"/>
            <a:ext cx="3671888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Times New Roman" pitchFamily="18" charset="0"/>
              </a:rPr>
              <a:t>Уличное освещение – </a:t>
            </a:r>
            <a:r>
              <a:rPr lang="ru-RU" sz="1600"/>
              <a:t>1024,3</a:t>
            </a:r>
            <a:r>
              <a:rPr lang="ru-RU" sz="1600">
                <a:latin typeface="Times New Roman" pitchFamily="18" charset="0"/>
              </a:rPr>
              <a:t> тыс.рублей</a:t>
            </a:r>
          </a:p>
        </p:txBody>
      </p:sp>
      <p:pic>
        <p:nvPicPr>
          <p:cNvPr id="217093" name="Picture 7" descr="сва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781300"/>
            <a:ext cx="2520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4" name="AutoShape 8"/>
          <p:cNvSpPr>
            <a:spLocks noChangeArrowheads="1"/>
          </p:cNvSpPr>
          <p:nvPr/>
        </p:nvSpPr>
        <p:spPr bwMode="auto">
          <a:xfrm>
            <a:off x="2843213" y="3429000"/>
            <a:ext cx="3600450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Times New Roman" pitchFamily="18" charset="0"/>
              </a:rPr>
              <a:t>Ликвидация несанкционированных</a:t>
            </a:r>
          </a:p>
          <a:p>
            <a:pPr algn="ctr"/>
            <a:r>
              <a:rPr lang="ru-RU" sz="1600">
                <a:latin typeface="Times New Roman" pitchFamily="18" charset="0"/>
              </a:rPr>
              <a:t> свалок – </a:t>
            </a:r>
            <a:r>
              <a:rPr lang="ru-RU" sz="1600"/>
              <a:t>30,0</a:t>
            </a:r>
            <a:r>
              <a:rPr lang="ru-RU" sz="1600">
                <a:latin typeface="Times New Roman" pitchFamily="18" charset="0"/>
              </a:rPr>
              <a:t> тыс.рублей</a:t>
            </a:r>
          </a:p>
        </p:txBody>
      </p:sp>
      <p:sp>
        <p:nvSpPr>
          <p:cNvPr id="217095" name="AutoShape 10"/>
          <p:cNvSpPr>
            <a:spLocks noChangeArrowheads="1"/>
          </p:cNvSpPr>
          <p:nvPr/>
        </p:nvSpPr>
        <p:spPr bwMode="auto">
          <a:xfrm>
            <a:off x="2700338" y="5084763"/>
            <a:ext cx="3671887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Times New Roman" pitchFamily="18" charset="0"/>
              </a:rPr>
              <a:t>Сбор и вывоз мусора, выкос сорной </a:t>
            </a:r>
          </a:p>
          <a:p>
            <a:pPr algn="ctr"/>
            <a:r>
              <a:rPr lang="ru-RU" sz="1600">
                <a:latin typeface="Times New Roman" pitchFamily="18" charset="0"/>
              </a:rPr>
              <a:t>растительности –</a:t>
            </a:r>
            <a:r>
              <a:rPr lang="ru-RU" sz="1600"/>
              <a:t>76,8</a:t>
            </a:r>
            <a:r>
              <a:rPr lang="ru-RU" sz="1600">
                <a:latin typeface="Times New Roman" pitchFamily="18" charset="0"/>
              </a:rPr>
              <a:t> тыс.рублей</a:t>
            </a:r>
          </a:p>
        </p:txBody>
      </p:sp>
      <p:pic>
        <p:nvPicPr>
          <p:cNvPr id="217096" name="Picture 11" descr="мус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24400"/>
            <a:ext cx="24479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Структура расходов по разделам бюджетной классификации (%)</a:t>
            </a: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212994" name="Диаграмма 2"/>
          <p:cNvGraphicFramePr>
            <a:graphicFrameLocks/>
          </p:cNvGraphicFramePr>
          <p:nvPr/>
        </p:nvGraphicFramePr>
        <p:xfrm>
          <a:off x="0" y="0"/>
          <a:ext cx="8902700" cy="6921500"/>
        </p:xfrm>
        <a:graphic>
          <a:graphicData uri="http://schemas.openxmlformats.org/presentationml/2006/ole">
            <p:oleObj spid="_x0000_s212994" name="Диаграмма" r:id="rId3" imgW="7886700" imgH="610565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6" name="Picture 1"/>
          <p:cNvPicPr>
            <a:picLocks noChangeAspect="1" noChangeArrowheads="1"/>
          </p:cNvPicPr>
          <p:nvPr/>
        </p:nvPicPr>
        <p:blipFill>
          <a:blip r:embed="rId3">
            <a:lum bright="36000" contrast="-68000"/>
          </a:blip>
          <a:srcRect/>
          <a:stretch>
            <a:fillRect/>
          </a:stretch>
        </p:blipFill>
        <p:spPr bwMode="auto">
          <a:xfrm>
            <a:off x="144463" y="144463"/>
            <a:ext cx="8999537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70C0"/>
                </a:solidFill>
              </a:rPr>
              <a:t/>
            </a:r>
            <a:br>
              <a:rPr lang="ru-RU" sz="3200" b="1" smtClean="0">
                <a:solidFill>
                  <a:srgbClr val="0070C0"/>
                </a:solidFill>
              </a:rPr>
            </a:br>
            <a:r>
              <a:rPr lang="ru-RU" sz="3200" b="1" smtClean="0">
                <a:solidFill>
                  <a:srgbClr val="0070C0"/>
                </a:solidFill>
              </a:rPr>
              <a:t>Приоритеты инвестиционных расходов  проекта бюджета на</a:t>
            </a:r>
            <a:r>
              <a:rPr lang="en-US" sz="3200" b="1" smtClean="0">
                <a:solidFill>
                  <a:srgbClr val="0070C0"/>
                </a:solidFill>
              </a:rPr>
              <a:t> </a:t>
            </a:r>
            <a:r>
              <a:rPr lang="ru-RU" sz="3200" b="1" smtClean="0">
                <a:solidFill>
                  <a:srgbClr val="0070C0"/>
                </a:solidFill>
              </a:rPr>
              <a:t>2020-2022 годы</a:t>
            </a:r>
            <a:r>
              <a:rPr lang="en-US" sz="3200" b="1" smtClean="0">
                <a:solidFill>
                  <a:srgbClr val="0070C0"/>
                </a:solidFill>
              </a:rPr>
              <a:t>                      </a:t>
            </a:r>
            <a:r>
              <a:rPr lang="en-US" sz="1800" b="1" smtClean="0">
                <a:solidFill>
                  <a:srgbClr val="0070C0"/>
                </a:solidFill>
              </a:rPr>
              <a:t>(</a:t>
            </a:r>
            <a:r>
              <a:rPr lang="ru-RU" sz="1800" b="1" smtClean="0">
                <a:solidFill>
                  <a:srgbClr val="0070C0"/>
                </a:solidFill>
                <a:latin typeface="Arial" charset="0"/>
              </a:rPr>
              <a:t>тыс</a:t>
            </a:r>
            <a:r>
              <a:rPr lang="ru-RU" sz="1800" b="1" smtClean="0">
                <a:solidFill>
                  <a:srgbClr val="0070C0"/>
                </a:solidFill>
              </a:rPr>
              <a:t>.</a:t>
            </a:r>
            <a:r>
              <a:rPr lang="ru-RU" sz="1800" b="1" smtClean="0">
                <a:solidFill>
                  <a:srgbClr val="0070C0"/>
                </a:solidFill>
                <a:latin typeface="Arial" charset="0"/>
              </a:rPr>
              <a:t> руб.</a:t>
            </a:r>
            <a:r>
              <a:rPr lang="ru-RU" sz="1800" b="1" smtClean="0">
                <a:solidFill>
                  <a:srgbClr val="0070C0"/>
                </a:solidFill>
              </a:rPr>
              <a:t>)</a:t>
            </a:r>
            <a:r>
              <a:rPr lang="ru-RU" sz="3200" b="1" smtClean="0">
                <a:solidFill>
                  <a:srgbClr val="0070C0"/>
                </a:solidFill>
              </a:rPr>
              <a:t/>
            </a:r>
            <a:br>
              <a:rPr lang="ru-RU" sz="3200" b="1" smtClean="0">
                <a:solidFill>
                  <a:srgbClr val="0070C0"/>
                </a:solidFill>
              </a:rPr>
            </a:br>
            <a:r>
              <a:rPr lang="ru-RU" sz="3200" b="1" smtClean="0">
                <a:solidFill>
                  <a:srgbClr val="0070C0"/>
                </a:solidFill>
              </a:rPr>
              <a:t>           </a:t>
            </a:r>
            <a:br>
              <a:rPr lang="ru-RU" sz="3200" b="1" smtClean="0">
                <a:solidFill>
                  <a:srgbClr val="0070C0"/>
                </a:solidFill>
              </a:rPr>
            </a:br>
            <a:endParaRPr lang="ru-RU" sz="3200" b="1" smtClean="0">
              <a:solidFill>
                <a:srgbClr val="FF0000"/>
              </a:solidFill>
            </a:endParaRPr>
          </a:p>
        </p:txBody>
      </p:sp>
      <p:graphicFrame>
        <p:nvGraphicFramePr>
          <p:cNvPr id="215044" name="Диаграмма 2"/>
          <p:cNvGraphicFramePr>
            <a:graphicFrameLocks/>
          </p:cNvGraphicFramePr>
          <p:nvPr/>
        </p:nvGraphicFramePr>
        <p:xfrm>
          <a:off x="350838" y="1652588"/>
          <a:ext cx="8140700" cy="4775200"/>
        </p:xfrm>
        <a:graphic>
          <a:graphicData uri="http://schemas.openxmlformats.org/presentationml/2006/ole">
            <p:oleObj spid="_x0000_s215044" name="Диаграмма" r:id="rId4" imgW="8144002" imgH="477215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254061"/>
                </a:solidFill>
              </a:rPr>
              <a:t>Доля муниципальных программ в общем объеме расходов проекта бюджета, запланированных на реализацию муниципальных программ Каменно-Балковского сельского поселения</a:t>
            </a:r>
            <a:r>
              <a:rPr lang="ru-RU" sz="2000" b="1" smtClean="0">
                <a:solidFill>
                  <a:srgbClr val="254061"/>
                </a:solidFill>
                <a:latin typeface="Arial" charset="0"/>
              </a:rPr>
              <a:t> </a:t>
            </a:r>
            <a:r>
              <a:rPr lang="ru-RU" sz="2000" b="1" smtClean="0">
                <a:solidFill>
                  <a:srgbClr val="254061"/>
                </a:solidFill>
              </a:rPr>
              <a:t>Орловского района </a:t>
            </a:r>
            <a:br>
              <a:rPr lang="ru-RU" sz="2000" b="1" smtClean="0">
                <a:solidFill>
                  <a:srgbClr val="254061"/>
                </a:solidFill>
              </a:rPr>
            </a:br>
            <a:r>
              <a:rPr lang="ru-RU" sz="2000" b="1" smtClean="0">
                <a:solidFill>
                  <a:srgbClr val="254061"/>
                </a:solidFill>
              </a:rPr>
              <a:t>в 2020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2832" y="4407967"/>
            <a:ext cx="3089154" cy="16019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</a:rPr>
              <a:t>Социальная</a:t>
            </a:r>
          </a:p>
          <a:p>
            <a:pPr algn="ctr"/>
            <a:r>
              <a:rPr lang="ru-RU">
                <a:solidFill>
                  <a:srgbClr val="FFFFFF"/>
                </a:solidFill>
              </a:rPr>
              <a:t> поддержка граждан             0,4%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268413"/>
            <a:ext cx="2879725" cy="1800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Эффективное управление муниципальными финансами     </a:t>
            </a:r>
          </a:p>
          <a:p>
            <a:pPr algn="ctr"/>
            <a:r>
              <a:rPr lang="ru-RU">
                <a:solidFill>
                  <a:schemeClr val="tx1"/>
                </a:solidFill>
              </a:rPr>
              <a:t>60,5 %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313" y="4868863"/>
            <a:ext cx="3167062" cy="17986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>
              <a:solidFill>
                <a:srgbClr val="FFFFFF"/>
              </a:solidFill>
            </a:endParaRPr>
          </a:p>
          <a:p>
            <a:pPr algn="ctr"/>
            <a:r>
              <a:rPr lang="ru-RU">
                <a:solidFill>
                  <a:srgbClr val="FFFFFF"/>
                </a:solidFill>
              </a:rPr>
              <a:t>Обеспечение качественными жилищно-коммунальными услугами населения  15,2 %</a:t>
            </a:r>
          </a:p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6879" y="4718402"/>
            <a:ext cx="2648185" cy="2029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Развитие физической культуры и спорта     0,4 %</a:t>
            </a:r>
          </a:p>
          <a:p>
            <a:pPr algn="ctr">
              <a:defRPr/>
            </a:pP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6238" y="1268413"/>
            <a:ext cx="2592387" cy="15128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</a:rPr>
              <a:t>Развитие культуры и туризма 20,2 %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40425" y="3068638"/>
            <a:ext cx="2952750" cy="15128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Охрана окружающей среды и рациональное природопользование     1,0%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9475" y="2781300"/>
            <a:ext cx="2665413" cy="20161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</a:rPr>
              <a:t>Защита населения и территорий от чрезвычайных ситуаций  1,6 %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13084" y="1293781"/>
            <a:ext cx="3928144" cy="200160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</a:rPr>
              <a:t>Обеспечение общественного порядка и противодействие преступности  0,3 %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388" y="3068638"/>
            <a:ext cx="3240087" cy="20891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Развитие сельского хозяйства и регулирование рынков сельскохозяйственной продукции, сырья и продовольствия    0,4 %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254061"/>
                </a:solidFill>
              </a:rPr>
              <a:t>Расходы проекта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 и не программные расходы</a:t>
            </a:r>
          </a:p>
        </p:txBody>
      </p:sp>
      <p:sp>
        <p:nvSpPr>
          <p:cNvPr id="10" name="Овал 9"/>
          <p:cNvSpPr/>
          <p:nvPr/>
        </p:nvSpPr>
        <p:spPr>
          <a:xfrm>
            <a:off x="395288" y="5300663"/>
            <a:ext cx="504825" cy="431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5288" y="6165850"/>
            <a:ext cx="431800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9141" name="TextBox 11"/>
          <p:cNvSpPr txBox="1">
            <a:spLocks noChangeArrowheads="1"/>
          </p:cNvSpPr>
          <p:nvPr/>
        </p:nvSpPr>
        <p:spPr bwMode="auto">
          <a:xfrm>
            <a:off x="1403350" y="14128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20</a:t>
            </a:r>
            <a:r>
              <a:rPr lang="ru-RU" b="1">
                <a:latin typeface="Calibri" pitchFamily="34" charset="0"/>
              </a:rPr>
              <a:t>20</a:t>
            </a:r>
          </a:p>
        </p:txBody>
      </p:sp>
      <p:sp>
        <p:nvSpPr>
          <p:cNvPr id="219142" name="TextBox 12"/>
          <p:cNvSpPr txBox="1">
            <a:spLocks noChangeArrowheads="1"/>
          </p:cNvSpPr>
          <p:nvPr/>
        </p:nvSpPr>
        <p:spPr bwMode="auto">
          <a:xfrm>
            <a:off x="4500563" y="1412875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20</a:t>
            </a:r>
            <a:r>
              <a:rPr lang="ru-RU" b="1">
                <a:latin typeface="Calibri" pitchFamily="34" charset="0"/>
              </a:rPr>
              <a:t>21</a:t>
            </a:r>
          </a:p>
        </p:txBody>
      </p:sp>
      <p:sp>
        <p:nvSpPr>
          <p:cNvPr id="219143" name="TextBox 13"/>
          <p:cNvSpPr txBox="1">
            <a:spLocks noChangeArrowheads="1"/>
          </p:cNvSpPr>
          <p:nvPr/>
        </p:nvSpPr>
        <p:spPr bwMode="auto">
          <a:xfrm>
            <a:off x="7308850" y="141287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20</a:t>
            </a:r>
            <a:r>
              <a:rPr lang="ru-RU" b="1">
                <a:latin typeface="Calibri" pitchFamily="34" charset="0"/>
              </a:rPr>
              <a:t>22</a:t>
            </a:r>
          </a:p>
        </p:txBody>
      </p:sp>
      <p:sp>
        <p:nvSpPr>
          <p:cNvPr id="219144" name="TextBox 16"/>
          <p:cNvSpPr txBox="1">
            <a:spLocks noChangeArrowheads="1"/>
          </p:cNvSpPr>
          <p:nvPr/>
        </p:nvSpPr>
        <p:spPr bwMode="auto">
          <a:xfrm>
            <a:off x="1258888" y="6092825"/>
            <a:ext cx="77771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- </a:t>
            </a:r>
            <a:r>
              <a:rPr lang="ru-RU" sz="1600">
                <a:latin typeface="Calibri" pitchFamily="34" charset="0"/>
              </a:rPr>
              <a:t>не программные расходы бюджета Каменно-Балковского сельского поселения Орловского района</a:t>
            </a:r>
          </a:p>
        </p:txBody>
      </p:sp>
      <p:sp>
        <p:nvSpPr>
          <p:cNvPr id="219145" name="TextBox 17"/>
          <p:cNvSpPr txBox="1">
            <a:spLocks noChangeArrowheads="1"/>
          </p:cNvSpPr>
          <p:nvPr/>
        </p:nvSpPr>
        <p:spPr bwMode="auto">
          <a:xfrm>
            <a:off x="1258888" y="5229225"/>
            <a:ext cx="77057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- </a:t>
            </a:r>
            <a:r>
              <a:rPr lang="ru-RU" sz="1600">
                <a:latin typeface="Calibri" pitchFamily="34" charset="0"/>
              </a:rPr>
              <a:t>расходы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</a:t>
            </a: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6443663" y="2133600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5801,7 тыс.руб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Овал 6"/>
          <p:cNvSpPr>
            <a:spLocks noChangeArrowheads="1"/>
          </p:cNvSpPr>
          <p:nvPr/>
        </p:nvSpPr>
        <p:spPr bwMode="auto">
          <a:xfrm>
            <a:off x="395288" y="1989138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7507,2 тыс.руб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Овал 6"/>
          <p:cNvSpPr/>
          <p:nvPr/>
        </p:nvSpPr>
        <p:spPr>
          <a:xfrm>
            <a:off x="1763713" y="3860800"/>
            <a:ext cx="1512887" cy="8651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rgbClr val="FFFFFF"/>
                </a:solidFill>
              </a:rPr>
              <a:t>208,2 тыс.руб</a:t>
            </a:r>
            <a:r>
              <a:rPr lang="en-US" sz="1600">
                <a:solidFill>
                  <a:srgbClr val="FFFFFF"/>
                </a:solidFill>
              </a:rPr>
              <a:t>.</a:t>
            </a: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5" name="Овал 6"/>
          <p:cNvSpPr>
            <a:spLocks noChangeArrowheads="1"/>
          </p:cNvSpPr>
          <p:nvPr/>
        </p:nvSpPr>
        <p:spPr bwMode="auto">
          <a:xfrm>
            <a:off x="3563938" y="1989138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5497,4 тыс.руб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87900" y="3933825"/>
            <a:ext cx="1584325" cy="863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rgbClr val="FFFFFF"/>
                </a:solidFill>
              </a:rPr>
              <a:t>214,4 тыс.руб</a:t>
            </a:r>
            <a:r>
              <a:rPr lang="en-US" sz="1600">
                <a:solidFill>
                  <a:srgbClr val="FFFFFF"/>
                </a:solidFill>
              </a:rPr>
              <a:t>.</a:t>
            </a: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24750" y="4076700"/>
            <a:ext cx="1439863" cy="79216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rgbClr val="FFFFFF"/>
                </a:solidFill>
              </a:rPr>
              <a:t>220,9</a:t>
            </a:r>
          </a:p>
          <a:p>
            <a:pPr algn="ctr"/>
            <a:r>
              <a:rPr lang="ru-RU" sz="1600">
                <a:solidFill>
                  <a:srgbClr val="FFFFFF"/>
                </a:solidFill>
              </a:rPr>
              <a:t>тыс.руб</a:t>
            </a:r>
            <a:r>
              <a:rPr lang="en-US" sz="1600">
                <a:solidFill>
                  <a:srgbClr val="FFFFFF"/>
                </a:solidFill>
              </a:rPr>
              <a:t>.</a:t>
            </a:r>
            <a:endParaRPr lang="ru-RU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Картинки по запросу межбюджетные отношений"/>
          <p:cNvPicPr>
            <a:picLocks noChangeAspect="1" noChangeArrowheads="1"/>
          </p:cNvPicPr>
          <p:nvPr/>
        </p:nvPicPr>
        <p:blipFill>
          <a:blip r:embed="rId2">
            <a:lum bright="4000" contrast="-66000"/>
          </a:blip>
          <a:srcRect/>
          <a:stretch>
            <a:fillRect/>
          </a:stretch>
        </p:blipFill>
        <p:spPr bwMode="auto">
          <a:xfrm>
            <a:off x="214313" y="285750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Особенности межбюджетных отношений в 2020 году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786063" y="1714500"/>
            <a:ext cx="3571875" cy="15001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7 основных полномочий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928938" y="3000375"/>
            <a:ext cx="3205162" cy="17859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4% по налогу на доходы физических лиц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857500" y="4572000"/>
            <a:ext cx="3694113" cy="18573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403152"/>
                </a:solidFill>
              </a:rPr>
              <a:t>10 % по единому сельскохозяйственному налогу</a:t>
            </a:r>
          </a:p>
        </p:txBody>
      </p:sp>
      <p:sp>
        <p:nvSpPr>
          <p:cNvPr id="3" name="Овал 2"/>
          <p:cNvSpPr/>
          <p:nvPr/>
        </p:nvSpPr>
        <p:spPr>
          <a:xfrm>
            <a:off x="142875" y="1571625"/>
            <a:ext cx="2786063" cy="428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403152"/>
                </a:solidFill>
              </a:rPr>
              <a:t>Проект бюджета Каменно-Балковского сельского поселения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6000750" y="1643063"/>
            <a:ext cx="3143250" cy="4429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</a:rPr>
              <a:t>Бюджет Орловского района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7451725" y="836613"/>
            <a:ext cx="1357313" cy="4949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Проект областного закона «Об областном бюджете на 2020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ru-RU">
                <a:solidFill>
                  <a:srgbClr val="FFFFFF"/>
                </a:solidFill>
              </a:rPr>
              <a:t> 2021 и 2022 годов»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8" y="836613"/>
            <a:ext cx="2127250" cy="516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Основные направления бюджетной и налоговой политики Каменно-Балковского сельского поселения </a:t>
            </a:r>
            <a:r>
              <a:rPr lang="ru-RU" sz="1600" b="1">
                <a:solidFill>
                  <a:schemeClr val="bg1"/>
                </a:solidFill>
              </a:rPr>
              <a:t>на</a:t>
            </a:r>
            <a:r>
              <a:rPr lang="ru-RU" b="1">
                <a:solidFill>
                  <a:schemeClr val="bg1"/>
                </a:solidFill>
              </a:rPr>
              <a:t> период 2020-2022 годов (Постановление Администрации Каменно-Балковского сельского поселения от 08.11.2019 № 150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00338" y="836613"/>
            <a:ext cx="2300287" cy="5092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</a:rPr>
              <a:t>Об основных</a:t>
            </a:r>
            <a:r>
              <a:rPr lang="ru-RU" sz="2000" b="1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rgbClr val="FFFFFF"/>
                </a:solidFill>
              </a:rPr>
              <a:t>направлениях бюджетной и налоговой политики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chemeClr val="bg1"/>
                </a:solidFill>
              </a:rPr>
              <a:t>Каменно-Балковского сельского поселения</a:t>
            </a:r>
            <a:r>
              <a:rPr lang="ru-RU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>
                <a:solidFill>
                  <a:srgbClr val="FFFFFF"/>
                </a:solidFill>
              </a:rPr>
              <a:t> Орловского района на  </a:t>
            </a:r>
            <a:r>
              <a:rPr lang="ru-RU" b="1">
                <a:solidFill>
                  <a:srgbClr val="FFFFFF"/>
                </a:solidFill>
                <a:latin typeface="Arial" charset="0"/>
              </a:rPr>
              <a:t>2020-2022</a:t>
            </a:r>
            <a:r>
              <a:rPr lang="ru-RU" b="1">
                <a:solidFill>
                  <a:srgbClr val="FFFFFF"/>
                </a:solidFill>
              </a:rPr>
              <a:t> годы (Постановление Администрации </a:t>
            </a:r>
            <a:r>
              <a:rPr lang="ru-RU" b="1">
                <a:solidFill>
                  <a:schemeClr val="bg1"/>
                </a:solidFill>
              </a:rPr>
              <a:t>Каменно-Балковского</a:t>
            </a:r>
            <a:r>
              <a:rPr lang="ru-RU" b="1">
                <a:solidFill>
                  <a:srgbClr val="FFFFFF"/>
                </a:solidFill>
              </a:rPr>
              <a:t> сельского поселения №</a:t>
            </a:r>
            <a:r>
              <a:rPr lang="en-US" b="1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rgbClr val="FFFFFF"/>
                </a:solidFill>
              </a:rPr>
              <a:t>169 от 02.10.2017)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4938" y="836613"/>
            <a:ext cx="2000250" cy="5092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</a:rPr>
              <a:t>Муниципальные программы </a:t>
            </a:r>
            <a:r>
              <a:rPr lang="ru-RU" b="1">
                <a:solidFill>
                  <a:schemeClr val="bg1"/>
                </a:solidFill>
              </a:rPr>
              <a:t>Каменно-Балковского</a:t>
            </a:r>
            <a:r>
              <a:rPr lang="ru-RU" b="1">
                <a:solidFill>
                  <a:srgbClr val="FFFFFF"/>
                </a:solidFill>
              </a:rPr>
              <a:t> сельского поселения Орловского района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85750" y="5572125"/>
            <a:ext cx="8858250" cy="1285875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Основы формирования проекта бюджета Каменно-Балковского сельского поселения Орловского района на </a:t>
            </a:r>
            <a:r>
              <a:rPr lang="ru-RU" b="1">
                <a:solidFill>
                  <a:schemeClr val="tx1"/>
                </a:solidFill>
                <a:latin typeface="Arial" charset="0"/>
              </a:rPr>
              <a:t>2020</a:t>
            </a:r>
            <a:r>
              <a:rPr lang="ru-RU" b="1">
                <a:solidFill>
                  <a:schemeClr val="tx1"/>
                </a:solidFill>
              </a:rPr>
              <a:t> год и плановый период </a:t>
            </a:r>
            <a:r>
              <a:rPr lang="ru-RU" b="1">
                <a:solidFill>
                  <a:schemeClr val="tx1"/>
                </a:solidFill>
                <a:latin typeface="Arial" charset="0"/>
              </a:rPr>
              <a:t>2021</a:t>
            </a:r>
            <a:r>
              <a:rPr lang="ru-RU" b="1">
                <a:solidFill>
                  <a:schemeClr val="tx1"/>
                </a:solidFill>
              </a:rPr>
              <a:t> и </a:t>
            </a:r>
            <a:r>
              <a:rPr lang="ru-RU" b="1">
                <a:solidFill>
                  <a:schemeClr val="tx1"/>
                </a:solidFill>
                <a:latin typeface="Arial" charset="0"/>
              </a:rPr>
              <a:t>2022</a:t>
            </a:r>
            <a:r>
              <a:rPr lang="ru-RU" b="1">
                <a:solidFill>
                  <a:schemeClr val="tx1"/>
                </a:solidFill>
              </a:rPr>
              <a:t> годов</a:t>
            </a:r>
          </a:p>
        </p:txBody>
      </p:sp>
      <p:sp>
        <p:nvSpPr>
          <p:cNvPr id="16391" name="AutoShape 2" descr="Картинки по запросу бюдж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Стрелка вправо с вырезом 3"/>
          <p:cNvSpPr>
            <a:spLocks noChangeArrowheads="1"/>
          </p:cNvSpPr>
          <p:nvPr/>
        </p:nvSpPr>
        <p:spPr bwMode="auto">
          <a:xfrm rot="-460366">
            <a:off x="395288" y="4221163"/>
            <a:ext cx="8505825" cy="3033712"/>
          </a:xfrm>
          <a:prstGeom prst="notchedRightArrow">
            <a:avLst>
              <a:gd name="adj1" fmla="val 50000"/>
              <a:gd name="adj2" fmla="val 6067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Calibri" pitchFamily="34" charset="0"/>
              </a:rPr>
              <a:t>Принятый проект бюджет Каменно-Балковского сельского поселения Орловского района на 2020 год и на плановый период 2021 и 2022 годов создаст дополнительные условия для выполнения поставленных Президентом России, Губернатором области, Главой Администрации приоритетных задач.</a:t>
            </a:r>
          </a:p>
        </p:txBody>
      </p:sp>
      <p:pic>
        <p:nvPicPr>
          <p:cNvPr id="221186" name="Picture 7" descr="DSCN34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76250"/>
            <a:ext cx="69246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Контактная информация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chemeClr val="hlink"/>
                </a:solidFill>
                <a:latin typeface="Arial" charset="0"/>
              </a:rPr>
              <a:t>Администрация Каменно-Балковского сельского поселения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347505, Ростовская область, Орловский район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х.Каменная Балка, пер.Центральный, 1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Глава Администрации Каменно-Балковского сельского поселения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Вакульчик Людмила Николаевна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Тел.(факс) : (86375) 44-6-19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E-mail: </a:t>
            </a:r>
            <a:r>
              <a:rPr lang="en-US" sz="2000" smtClean="0">
                <a:latin typeface="Arial" charset="0"/>
              </a:rPr>
              <a:t>sp</a:t>
            </a:r>
            <a:r>
              <a:rPr lang="ru-RU" sz="2000" smtClean="0">
                <a:latin typeface="Arial" charset="0"/>
              </a:rPr>
              <a:t>29307@donрас.ru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График (режим) работы: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понедельник – пятница – 8.00 – 16.15;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предпраздничные дни – 8.00 – 16.00;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суббота и воскресенье – выходные дни;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перерыв – 12.00 – 13.00. </a:t>
            </a:r>
            <a:endParaRPr lang="en-US" sz="2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График приема: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третий понедельник с 16.00 до 17.30 часов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первый и третий вторник месяца с 08.00 до 10.00 часов</a:t>
            </a:r>
          </a:p>
          <a:p>
            <a:pPr algn="ctr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Картинки по запросу повышение эффектив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500313"/>
            <a:ext cx="1785937" cy="857250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</p:pic>
      <p:sp>
        <p:nvSpPr>
          <p:cNvPr id="1741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0825" y="260350"/>
            <a:ext cx="8569325" cy="7921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</a:rPr>
              <a:t>Главной идеологией  бюджетной политики Каменно-Балковского сельского поселения является:</a:t>
            </a:r>
            <a:endParaRPr lang="ru-RU" sz="2800" b="1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2071688" y="1341438"/>
            <a:ext cx="7072312" cy="944562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Обеспечение устойчивости и сбалансированности </a:t>
            </a:r>
          </a:p>
          <a:p>
            <a:pPr algn="ctr"/>
            <a:r>
              <a:rPr lang="ru-RU"/>
              <a:t>Проекта бюджета Каменно-Балковского сельского поселения </a:t>
            </a:r>
          </a:p>
          <a:p>
            <a:pPr algn="ctr"/>
            <a:r>
              <a:rPr lang="ru-RU"/>
              <a:t>Орловского района</a:t>
            </a:r>
          </a:p>
          <a:p>
            <a:pPr algn="ctr"/>
            <a:endParaRPr lang="ru-RU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051050" y="2349500"/>
            <a:ext cx="6786563" cy="1143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Выполнение принятых обязательств перед гражданами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268538" y="3500438"/>
            <a:ext cx="6875462" cy="15716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Решение социальных и экономических задач</a:t>
            </a:r>
          </a:p>
          <a:p>
            <a:pPr algn="ctr"/>
            <a:r>
              <a:rPr lang="ru-RU"/>
              <a:t>Каменно-Балковского сельского поселения Орловского района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2428875" y="4857750"/>
            <a:ext cx="6391275" cy="17145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Инвестиции в человеческий капитал</a:t>
            </a:r>
          </a:p>
        </p:txBody>
      </p:sp>
      <p:sp>
        <p:nvSpPr>
          <p:cNvPr id="17416" name="Oval 5"/>
          <p:cNvSpPr>
            <a:spLocks noGrp="1" noChangeArrowheads="1"/>
          </p:cNvSpPr>
          <p:nvPr>
            <p:ph type="subTitle" idx="4294967295"/>
          </p:nvPr>
        </p:nvSpPr>
        <p:spPr>
          <a:xfrm flipH="1">
            <a:off x="8964613" y="5516563"/>
            <a:ext cx="46037" cy="7921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FFCC00"/>
            </a:solidFill>
            <a:round/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latin typeface="Arial" charset="0"/>
              </a:rPr>
              <a:t>.</a:t>
            </a:r>
          </a:p>
        </p:txBody>
      </p:sp>
      <p:sp>
        <p:nvSpPr>
          <p:cNvPr id="17417" name="AutoShape 5" descr="Картинки по запросу открытость бюджетного процес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8" name="Picture 2" descr="Картинки по запросу обеспечение сбалансированн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143000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4" descr="Картинки по запросу своевременное исполн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643313"/>
            <a:ext cx="214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929188"/>
            <a:ext cx="2057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179388" y="1557338"/>
            <a:ext cx="8569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algn="l"/>
            <a:r>
              <a:rPr lang="ru-RU" sz="2400" b="1" smtClean="0">
                <a:solidFill>
                  <a:srgbClr val="FF0000"/>
                </a:solidFill>
              </a:rPr>
              <a:t/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</a:rPr>
              <a:t>Бюджет 2020 года </a:t>
            </a:r>
            <a:r>
              <a:rPr lang="ru-RU" sz="2400" b="1" i="1" smtClean="0">
                <a:solidFill>
                  <a:srgbClr val="FF0000"/>
                </a:solidFill>
                <a:latin typeface="Arial" charset="0"/>
              </a:rPr>
              <a:t>			         Проект б</a:t>
            </a:r>
            <a:r>
              <a:rPr lang="ru-RU" sz="2400" b="1" i="1" smtClean="0">
                <a:solidFill>
                  <a:srgbClr val="FF0000"/>
                </a:solidFill>
              </a:rPr>
              <a:t>юджет</a:t>
            </a:r>
            <a:r>
              <a:rPr lang="ru-RU" sz="2400" b="1" i="1" smtClean="0">
                <a:solidFill>
                  <a:srgbClr val="FF0000"/>
                </a:solidFill>
                <a:latin typeface="Arial" charset="0"/>
              </a:rPr>
              <a:t>а</a:t>
            </a:r>
            <a:r>
              <a:rPr lang="ru-RU" sz="2400" b="1" i="1" smtClean="0">
                <a:solidFill>
                  <a:srgbClr val="FF0000"/>
                </a:solidFill>
              </a:rPr>
              <a:t/>
            </a:r>
            <a:br>
              <a:rPr lang="ru-RU" sz="2400" b="1" i="1" smtClean="0">
                <a:solidFill>
                  <a:srgbClr val="FF0000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</a:rPr>
              <a:t>                                                                                 на 2020-2022 годы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429000" y="785813"/>
            <a:ext cx="185737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7" name="AutoShape 2" descr="Картинки по запросу орловский район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14938" y="2786063"/>
            <a:ext cx="2857500" cy="2714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17375E"/>
                </a:solidFill>
              </a:rPr>
              <a:t>ПРОЕКТ БЮДЖЕТНОГО ПРОГНОЗА КАМЕННО-БАЛКОВСКОГО СЕЛЬСКОГО ПОСЕЛЕНИЯ ПЕРИОД  2020-2022 гг.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313" y="285750"/>
            <a:ext cx="6643687" cy="25003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002060"/>
                </a:solidFill>
              </a:rPr>
              <a:t>Основная идеология бюджетного прогноза Каменно-Балковского сельского поселения на период 2020-2022 годы</a:t>
            </a:r>
          </a:p>
        </p:txBody>
      </p:sp>
      <p:sp>
        <p:nvSpPr>
          <p:cNvPr id="3" name="Стрелка вниз 2"/>
          <p:cNvSpPr/>
          <p:nvPr/>
        </p:nvSpPr>
        <p:spPr>
          <a:xfrm rot="2442587">
            <a:off x="1744663" y="2343150"/>
            <a:ext cx="806450" cy="17049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3F8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6250" y="2786063"/>
            <a:ext cx="642938" cy="2286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127998">
            <a:off x="5840413" y="2887663"/>
            <a:ext cx="1827212" cy="77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4071938"/>
            <a:ext cx="3000375" cy="1214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Снижение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дотационности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13" y="5357813"/>
            <a:ext cx="3071812" cy="1214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Оптимальный уровень долговой нагрузки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63" y="4071938"/>
            <a:ext cx="3000375" cy="12858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Сбалансированность бюджета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428625"/>
            <a:ext cx="871378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800" b="1" smtClean="0">
                <a:solidFill>
                  <a:srgbClr val="FF0000"/>
                </a:solidFill>
              </a:rPr>
              <a:t>Финансовое обеспечение Указов Президента Российской Федерации на 2018 год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00063" y="1714500"/>
            <a:ext cx="5143500" cy="435768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>
                <a:solidFill>
                  <a:schemeClr val="tx1"/>
                </a:solidFill>
              </a:rPr>
              <a:t>Указ от 07.05.2012 №597 «О мероприятиях по реализации государственной социальной политики»</a:t>
            </a:r>
          </a:p>
        </p:txBody>
      </p:sp>
      <p:sp>
        <p:nvSpPr>
          <p:cNvPr id="4" name="Овал 3"/>
          <p:cNvSpPr/>
          <p:nvPr/>
        </p:nvSpPr>
        <p:spPr>
          <a:xfrm>
            <a:off x="5643563" y="2571750"/>
            <a:ext cx="3143250" cy="29289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chemeClr val="tx1"/>
                </a:solidFill>
              </a:rPr>
              <a:t>540,6 тыс.рублей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88" y="500063"/>
            <a:ext cx="4500562" cy="31654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Развитие человеческого капитала, безусловное выполнение социальных обязательств перед гражданами, предоставление качественных и конкурентных муниципальных услуг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3714750"/>
            <a:ext cx="4392612" cy="29527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</a:rPr>
              <a:t>Благоустройство территории поселения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286125"/>
            <a:ext cx="4375150" cy="32369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Экономное расходование средств на содержание аппарата управления органов власти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3" y="571500"/>
            <a:ext cx="4178300" cy="30718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Реализация Указов Президента Российской Федерации от 7 мая 2012 года, от 01 июня 2012 №761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3125" y="3000375"/>
            <a:ext cx="5668963" cy="1436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</a:rPr>
              <a:t>Приоритетные направления расходов </a:t>
            </a:r>
            <a:r>
              <a:rPr lang="ru-RU" sz="2400" b="1">
                <a:solidFill>
                  <a:schemeClr val="tx1"/>
                </a:solidFill>
                <a:latin typeface="Arial" charset="0"/>
              </a:rPr>
              <a:t>проекта </a:t>
            </a:r>
            <a:r>
              <a:rPr lang="ru-RU" sz="2400" b="1">
                <a:solidFill>
                  <a:schemeClr val="tx1"/>
                </a:solidFill>
              </a:rPr>
              <a:t>бюджета</a:t>
            </a:r>
          </a:p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Arial" charset="0"/>
              </a:rPr>
              <a:t>Каменно-Балковского</a:t>
            </a:r>
            <a:r>
              <a:rPr lang="ru-RU" sz="2400" b="1">
                <a:solidFill>
                  <a:schemeClr val="tx1"/>
                </a:solidFill>
              </a:rPr>
              <a:t> сельского поселения Орловского  района</a:t>
            </a:r>
            <a:endParaRPr lang="ru-RU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5" descr="дох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028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200" b="1" smtClean="0">
                <a:solidFill>
                  <a:srgbClr val="953735"/>
                </a:solidFill>
              </a:rPr>
              <a:t/>
            </a:r>
            <a:br>
              <a:rPr lang="ru-RU" sz="3200" b="1" smtClean="0">
                <a:solidFill>
                  <a:srgbClr val="953735"/>
                </a:solidFill>
              </a:rPr>
            </a:br>
            <a:r>
              <a:rPr lang="ru-RU" sz="3200" b="1" smtClean="0">
                <a:solidFill>
                  <a:srgbClr val="953735"/>
                </a:solidFill>
              </a:rPr>
              <a:t/>
            </a:r>
            <a:br>
              <a:rPr lang="ru-RU" sz="3200" b="1" smtClean="0">
                <a:solidFill>
                  <a:srgbClr val="953735"/>
                </a:solidFill>
              </a:rPr>
            </a:br>
            <a:r>
              <a:rPr lang="ru-RU" sz="2400" b="1" smtClean="0">
                <a:solidFill>
                  <a:schemeClr val="hlink"/>
                </a:solidFill>
              </a:rPr>
              <a:t>Основные характеристики </a:t>
            </a:r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проекта </a:t>
            </a:r>
            <a:r>
              <a:rPr lang="ru-RU" sz="2400" b="1" smtClean="0">
                <a:solidFill>
                  <a:schemeClr val="hlink"/>
                </a:solidFill>
              </a:rPr>
              <a:t>бюджета Каменно-Балковского сельского поселения Орловского района на 2018 год</a:t>
            </a:r>
            <a:r>
              <a:rPr lang="en-US" sz="2400" b="1" smtClean="0">
                <a:solidFill>
                  <a:schemeClr val="hlink"/>
                </a:solidFill>
              </a:rPr>
              <a:t> </a:t>
            </a:r>
            <a:r>
              <a:rPr lang="ru-RU" sz="2400" b="1" smtClean="0">
                <a:solidFill>
                  <a:schemeClr val="hlink"/>
                </a:solidFill>
              </a:rPr>
              <a:t> и плановый период 2019 и 2020 годов                </a:t>
            </a:r>
            <a:r>
              <a:rPr lang="ru-RU" sz="800" b="1" smtClean="0">
                <a:solidFill>
                  <a:schemeClr val="hlink"/>
                </a:solidFill>
              </a:rPr>
              <a:t/>
            </a:r>
            <a:br>
              <a:rPr lang="ru-RU" sz="800" b="1" smtClean="0">
                <a:solidFill>
                  <a:schemeClr val="hlink"/>
                </a:solidFill>
              </a:rPr>
            </a:br>
            <a:r>
              <a:rPr lang="ru-RU" sz="800" b="1" smtClean="0">
                <a:solidFill>
                  <a:schemeClr val="hlink"/>
                </a:solidFill>
              </a:rPr>
              <a:t>							</a:t>
            </a:r>
            <a:r>
              <a:rPr lang="ru-RU" sz="3200" b="1" smtClean="0">
                <a:solidFill>
                  <a:schemeClr val="hlink"/>
                </a:solidFill>
              </a:rPr>
              <a:t> </a:t>
            </a:r>
            <a:r>
              <a:rPr lang="ru-RU" sz="1200" b="1" smtClean="0">
                <a:solidFill>
                  <a:schemeClr val="hlink"/>
                </a:solidFill>
              </a:rPr>
              <a:t>тыс.рублей</a:t>
            </a:r>
            <a:r>
              <a:rPr lang="ru-RU" sz="1200" b="1" smtClean="0">
                <a:solidFill>
                  <a:srgbClr val="953735"/>
                </a:solidFill>
              </a:rPr>
              <a:t/>
            </a:r>
            <a:br>
              <a:rPr lang="ru-RU" sz="1200" b="1" smtClean="0">
                <a:solidFill>
                  <a:srgbClr val="953735"/>
                </a:solidFill>
              </a:rPr>
            </a:br>
            <a:endParaRPr lang="ru-RU" sz="1200" b="1" smtClean="0">
              <a:solidFill>
                <a:srgbClr val="953735"/>
              </a:solidFill>
            </a:endParaRPr>
          </a:p>
        </p:txBody>
      </p:sp>
      <p:graphicFrame>
        <p:nvGraphicFramePr>
          <p:cNvPr id="22567" name="Group 39"/>
          <p:cNvGraphicFramePr>
            <a:graphicFrameLocks noGrp="1"/>
          </p:cNvGraphicFramePr>
          <p:nvPr/>
        </p:nvGraphicFramePr>
        <p:xfrm>
          <a:off x="357188" y="2060575"/>
          <a:ext cx="8786812" cy="4572000"/>
        </p:xfrm>
        <a:graphic>
          <a:graphicData uri="http://schemas.openxmlformats.org/drawingml/2006/table">
            <a:tbl>
              <a:tblPr/>
              <a:tblGrid>
                <a:gridCol w="2197100"/>
                <a:gridCol w="1862137"/>
                <a:gridCol w="1489075"/>
                <a:gridCol w="1555750"/>
                <a:gridCol w="1682750"/>
              </a:tblGrid>
              <a:tr h="165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Первоначально принятый бюджет на 2019г от 27.12.2018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№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2021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.Доходы,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10248,9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11657,9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8319,1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8261,4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II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.Расходы, 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10248,9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12157,9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8869,1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8811,4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III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.Дефицит и источники его покрытия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-550,0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-550,0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доходы бюдж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864393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69" name="Rectangle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ДОХОДЫ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</a:rPr>
              <a:t>ПРОЕКТА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БЮДЖЕТА</a:t>
            </a: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  <a:t>поступающие в бюджет денежные средства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357188" y="2000250"/>
            <a:ext cx="7929562" cy="10080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НАЛОГОВЫЕ ДОХОДЫ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 flipV="1">
            <a:off x="428625" y="3286125"/>
            <a:ext cx="7858125" cy="865188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НЕНАЛОГОВЫЕ ДОХОДЫ</a:t>
            </a:r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 flipV="1">
            <a:off x="323850" y="4437063"/>
            <a:ext cx="8105775" cy="108108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БЕЗВОЗМЕЗДНЫЕ ПОСТУПЛЕНИЯ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6167</TotalTime>
  <Words>756</Words>
  <Application>Microsoft Office PowerPoint</Application>
  <PresentationFormat>Экран (4:3)</PresentationFormat>
  <Paragraphs>156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Лист</vt:lpstr>
      <vt:lpstr>Диаграмма Microsoft Office Excel</vt:lpstr>
      <vt:lpstr>Слайд 1</vt:lpstr>
      <vt:lpstr> </vt:lpstr>
      <vt:lpstr>Главной идеологией  бюджетной политики Каменно-Балковского сельского поселения является:</vt:lpstr>
      <vt:lpstr> Бюджет 2020 года             Проект бюджета                                                                                  на 2020-2022 годы</vt:lpstr>
      <vt:lpstr>Слайд 5</vt:lpstr>
      <vt:lpstr>Финансовое обеспечение Указов Президента Российской Федерации на 2018 год</vt:lpstr>
      <vt:lpstr>Слайд 7</vt:lpstr>
      <vt:lpstr>  Основные характеристики проекта бюджета Каменно-Балковского сельского поселения Орловского района на 2018 год  и плановый период 2019 и 2020 годов                         тыс.рублей </vt:lpstr>
      <vt:lpstr>ДОХОДЫ ПРОЕКТА БЮДЖЕТА поступающие в бюджет денежные средства</vt:lpstr>
      <vt:lpstr>НАЛОГОВЫЕ И НЕНАЛОГОВЫЕ ДОХОДЫ ПРОЕКТА БЮДЖЕТА КАМЕННО-БАЛКОВСКОГО СЕЛЬСКОГО ПОСЕЛЕНИЯ ОРЛОВСКОГО РАЙОНА                                                                                                    Тыс. рублей</vt:lpstr>
      <vt:lpstr>Структура налоговых и неналоговых доходов проекта бюджета Каменно-Балковского сельского поселения Орловского района на 2020 год и плановый период 2021 и 2022 года        (тыс.рублей)</vt:lpstr>
      <vt:lpstr>Крупнейшие налогоплательщики Каменно-Балковского сельского поселения  Орловского района</vt:lpstr>
      <vt:lpstr>Безвозмездные поступления из областного бюджета                                                                                                            тыс.рублей</vt:lpstr>
      <vt:lpstr>Расходы на БЛАГОУСТРОЙСТВО территории Каменно-Балковского сельского поселения  в 2020 году</vt:lpstr>
      <vt:lpstr>Структура расходов по разделам бюджетной классификации (%)</vt:lpstr>
      <vt:lpstr> Приоритеты инвестиционных расходов  проекта бюджета на 2020-2022 годы                      (тыс. руб.)             </vt:lpstr>
      <vt:lpstr>Доля муниципальных программ в общем объеме расходов проекта бюджета, запланированных на реализацию муниципальных программ Каменно-Балковского сельского поселения Орловского района  в 2020 году</vt:lpstr>
      <vt:lpstr>Расходы проекта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 и не программные расходы</vt:lpstr>
      <vt:lpstr>Особенности межбюджетных отношений в 2020 году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</dc:title>
  <dc:creator>User</dc:creator>
  <cp:lastModifiedBy>Пользователь</cp:lastModifiedBy>
  <cp:revision>562</cp:revision>
  <dcterms:created xsi:type="dcterms:W3CDTF">2012-10-21T15:40:11Z</dcterms:created>
  <dcterms:modified xsi:type="dcterms:W3CDTF">2019-12-02T06:42:16Z</dcterms:modified>
</cp:coreProperties>
</file>